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9" r:id="rId19"/>
    <p:sldId id="312" r:id="rId20"/>
    <p:sldId id="320" r:id="rId21"/>
    <p:sldId id="299" r:id="rId22"/>
    <p:sldId id="294" r:id="rId23"/>
    <p:sldId id="298" r:id="rId24"/>
    <p:sldId id="322" r:id="rId25"/>
    <p:sldId id="321" r:id="rId26"/>
    <p:sldId id="325" r:id="rId27"/>
    <p:sldId id="326" r:id="rId28"/>
    <p:sldId id="327" r:id="rId29"/>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86F76"/>
    <a:srgbClr val="3E4247"/>
    <a:srgbClr val="17BDB4"/>
    <a:srgbClr val="E15457"/>
    <a:srgbClr val="FFFAA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97"/>
    <p:restoredTop sz="65356"/>
  </p:normalViewPr>
  <p:slideViewPr>
    <p:cSldViewPr snapToGrid="0" snapToObjects="1">
      <p:cViewPr varScale="1">
        <p:scale>
          <a:sx n="36" d="100"/>
          <a:sy n="36" d="100"/>
        </p:scale>
        <p:origin x="14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0" baseline="0" dirty="0" smtClean="0"/>
              <a:t>Et </a:t>
            </a:r>
            <a:r>
              <a:rPr lang="nb-NO" b="0" baseline="0" dirty="0" err="1" smtClean="0"/>
              <a:t>cluster</a:t>
            </a:r>
            <a:r>
              <a:rPr lang="nb-NO" b="0" baseline="0" dirty="0" smtClean="0"/>
              <a:t> er en samling av flere </a:t>
            </a:r>
            <a:r>
              <a:rPr lang="nb-NO" b="0" baseline="0" dirty="0" smtClean="0"/>
              <a:t>Cassandra-instanser som </a:t>
            </a:r>
            <a:r>
              <a:rPr lang="nb-NO" b="0" baseline="0" dirty="0" smtClean="0"/>
              <a:t>snakker sammen, og utgjør </a:t>
            </a:r>
            <a:r>
              <a:rPr lang="nb-NO" b="0" baseline="0" dirty="0" err="1" smtClean="0"/>
              <a:t>èn</a:t>
            </a:r>
            <a:r>
              <a:rPr lang="nb-NO" b="0" baseline="0" dirty="0" smtClean="0"/>
              <a:t> Cassandra database</a:t>
            </a:r>
            <a:r>
              <a:rPr lang="nb-NO" b="0" baseline="0" dirty="0" smtClean="0"/>
              <a:t>. Flere Cassandra maskiner som snakker sammen og fungerer som en.</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Mange noder som snakker sammen, enten virtuelle eller fysiske maskiner.</a:t>
            </a:r>
            <a:br>
              <a:rPr lang="nb-NO" baseline="0" dirty="0" smtClean="0"/>
            </a:br>
            <a:r>
              <a:rPr lang="nb-NO" baseline="0" dirty="0" smtClean="0"/>
              <a:t>Nodene kan være på samme </a:t>
            </a:r>
            <a:r>
              <a:rPr lang="nb-NO" baseline="0" dirty="0" smtClean="0"/>
              <a:t>fysiske sted, </a:t>
            </a:r>
            <a:r>
              <a:rPr lang="nb-NO" baseline="0" dirty="0" smtClean="0"/>
              <a:t>eller spredt over </a:t>
            </a:r>
            <a:r>
              <a:rPr lang="nb-NO" baseline="0" dirty="0" smtClean="0"/>
              <a:t>flere geografiske lokasjoner.</a:t>
            </a:r>
            <a:endParaRPr lang="nb-NO" baseline="0" dirty="0" smtClean="0"/>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 (</a:t>
            </a:r>
            <a:r>
              <a:rPr lang="nb-NO" b="1" baseline="0" dirty="0" err="1" smtClean="0"/>
              <a:t>no</a:t>
            </a:r>
            <a:r>
              <a:rPr lang="nb-NO" b="1" baseline="0" dirty="0" smtClean="0"/>
              <a:t> single </a:t>
            </a:r>
            <a:r>
              <a:rPr lang="nb-NO" b="1" baseline="0" dirty="0" err="1" smtClean="0"/>
              <a:t>point</a:t>
            </a:r>
            <a:r>
              <a:rPr lang="nb-NO" b="1" baseline="0" dirty="0" smtClean="0"/>
              <a:t> </a:t>
            </a:r>
            <a:r>
              <a:rPr lang="nb-NO" b="1" baseline="0" dirty="0" err="1" smtClean="0"/>
              <a:t>of</a:t>
            </a:r>
            <a:r>
              <a:rPr lang="nb-NO" b="1" baseline="0" dirty="0" smtClean="0"/>
              <a:t> </a:t>
            </a:r>
            <a:r>
              <a:rPr lang="nb-NO" b="1" baseline="0" dirty="0" err="1" smtClean="0"/>
              <a:t>failure</a:t>
            </a:r>
            <a:r>
              <a:rPr lang="nb-NO" b="1" baseline="0" dirty="0" smtClean="0"/>
              <a:t>)</a:t>
            </a:r>
            <a:r>
              <a:rPr lang="nb-NO" b="0" baseline="0" dirty="0" smtClean="0"/>
              <a:t>: </a:t>
            </a:r>
            <a:r>
              <a:rPr lang="nb-NO" b="0" baseline="0" dirty="0" smtClean="0"/>
              <a:t>Det er ingen master-slave arkitektur. Alle noder er like og vet om hverandre. </a:t>
            </a:r>
            <a:r>
              <a:rPr lang="nb-NO" b="0" baseline="0" dirty="0" smtClean="0"/>
              <a:t/>
            </a:r>
            <a:br>
              <a:rPr lang="nb-NO" b="0" baseline="0" dirty="0" smtClean="0"/>
            </a:br>
            <a:r>
              <a:rPr lang="nb-NO" b="0" baseline="0" dirty="0" smtClean="0"/>
              <a:t>Det </a:t>
            </a:r>
            <a:r>
              <a:rPr lang="nb-NO" b="0" baseline="0" dirty="0" smtClean="0"/>
              <a:t>betyr at du kan spørre hvilken node du vil og få </a:t>
            </a:r>
            <a:r>
              <a:rPr lang="nb-NO" b="0" baseline="0" dirty="0" smtClean="0"/>
              <a:t>svar.</a:t>
            </a:r>
            <a:br>
              <a:rPr lang="nb-NO" b="0" baseline="0" dirty="0" smtClean="0"/>
            </a:br>
            <a:r>
              <a:rPr lang="nb-NO" b="0" baseline="0" dirty="0" smtClean="0"/>
              <a:t>De </a:t>
            </a:r>
            <a:r>
              <a:rPr lang="nb-NO" b="0" baseline="0" dirty="0" smtClean="0"/>
              <a:t>vet om hverandre og hvilke data hver enkelt node holder på.</a:t>
            </a:r>
            <a:r>
              <a:rPr lang="nb-NO" b="1" baseline="0" dirty="0" smtClean="0"/>
              <a:t> </a:t>
            </a:r>
            <a:r>
              <a:rPr lang="nb-NO" b="0" baseline="0" dirty="0" smtClean="0"/>
              <a:t/>
            </a:r>
            <a:br>
              <a:rPr lang="nb-NO" b="0" baseline="0" dirty="0" smtClean="0"/>
            </a:br>
            <a:r>
              <a:rPr lang="nb-NO" b="0" baseline="0" dirty="0" smtClean="0"/>
              <a:t>Alle nodene holder ikke på all data, det er delt mellom dem.</a:t>
            </a:r>
            <a:br>
              <a:rPr lang="nb-NO" b="0" baseline="0" dirty="0" smtClean="0"/>
            </a:br>
            <a:r>
              <a:rPr lang="nb-NO" b="0" baseline="0" dirty="0" smtClean="0"/>
              <a:t>En </a:t>
            </a:r>
            <a:r>
              <a:rPr lang="nb-NO" b="0" baseline="0" dirty="0" smtClean="0"/>
              <a:t>hvilken som helst node kan opptre som en ”</a:t>
            </a:r>
            <a:r>
              <a:rPr lang="nb-NO" b="1" baseline="0" dirty="0" err="1" smtClean="0"/>
              <a:t>coordinator</a:t>
            </a:r>
            <a:r>
              <a:rPr lang="nb-NO" b="1" baseline="0" dirty="0" smtClean="0"/>
              <a:t> node</a:t>
            </a:r>
            <a:r>
              <a:rPr lang="nb-NO" b="0" baseline="0" dirty="0" smtClean="0"/>
              <a:t>”,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endParaRPr lang="nb-NO" b="0"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0" baseline="0" dirty="0" smtClean="0"/>
              <a:t>Jeg nevnte at data er fordelt imellom nodene i </a:t>
            </a:r>
            <a:r>
              <a:rPr lang="nb-NO" b="0" baseline="0" dirty="0" err="1" smtClean="0"/>
              <a:t>clusteret</a:t>
            </a:r>
            <a:r>
              <a:rPr lang="nb-NO" b="0" baseline="0" dirty="0" smtClean="0"/>
              <a: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a:t>
            </a:r>
            <a:r>
              <a:rPr lang="nb-NO" b="0" baseline="0" dirty="0" smtClean="0"/>
              <a:t>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Denne noden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smtClean="0"/>
              <a:t>selv når noden med dataene våre er nede?</a:t>
            </a:r>
            <a:endParaRPr lang="nb-NO" b="0" baseline="0" dirty="0" smtClean="0"/>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Svaret på det er </a:t>
            </a: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a:t>
            </a:r>
            <a:r>
              <a:rPr lang="nb-NO" baseline="0" dirty="0" smtClean="0"/>
              <a:t>de samme dataene </a:t>
            </a:r>
            <a:r>
              <a:rPr lang="nb-NO" baseline="0" dirty="0" smtClean="0"/>
              <a:t>finnes på </a:t>
            </a:r>
            <a:r>
              <a:rPr lang="nb-NO" baseline="0" dirty="0" smtClean="0"/>
              <a:t>3 </a:t>
            </a:r>
            <a:r>
              <a:rPr lang="nb-NO" baseline="0" dirty="0" smtClean="0"/>
              <a:t>noder i </a:t>
            </a:r>
            <a:r>
              <a:rPr lang="nb-NO" baseline="0" dirty="0" err="1" smtClean="0"/>
              <a:t>clusteret</a:t>
            </a:r>
            <a:r>
              <a:rPr lang="nb-NO" baseline="0" dirty="0" smtClean="0"/>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a:t>
            </a:r>
            <a:r>
              <a:rPr lang="nb-NO" baseline="0" dirty="0" smtClean="0"/>
              <a:t>for eksempel </a:t>
            </a:r>
            <a:r>
              <a:rPr lang="nb-NO" baseline="0" dirty="0" smtClean="0"/>
              <a:t>ikke får svar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 </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Tenk </a:t>
            </a:r>
            <a:r>
              <a:rPr lang="nb-NO" baseline="0" dirty="0" err="1" smtClean="0"/>
              <a:t>clusteret</a:t>
            </a:r>
            <a:r>
              <a:rPr lang="nb-NO" baseline="0" dirty="0" smtClean="0"/>
              <a:t> vi så på forrige slide.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Verdien </a:t>
            </a:r>
            <a:r>
              <a:rPr lang="nb-NO" b="0" baseline="0" dirty="0" smtClean="0"/>
              <a:t>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a:t>
            </a:r>
            <a:r>
              <a:rPr lang="nb-NO" b="0" baseline="0" dirty="0" smtClean="0"/>
              <a:t>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At nøkkelen </a:t>
            </a:r>
            <a:r>
              <a:rPr lang="nb-NO" b="0" baseline="0" dirty="0" err="1" smtClean="0"/>
              <a:t>hashes</a:t>
            </a:r>
            <a:r>
              <a:rPr lang="nb-NO" b="0" baseline="0" dirty="0" smtClean="0"/>
              <a:t> vil si at vi tar en nøkkel, eller en ID til dataene våres, </a:t>
            </a:r>
            <a:r>
              <a:rPr lang="nb-NO" b="0" baseline="0" dirty="0" err="1" smtClean="0"/>
              <a:t>sensor_id</a:t>
            </a:r>
            <a:r>
              <a:rPr lang="nb-NO" b="0" baseline="0" dirty="0" smtClean="0"/>
              <a:t> i eksemplet tidligere.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Nøkkelen kjøres igjennom en </a:t>
            </a:r>
            <a:r>
              <a:rPr lang="nb-NO" b="0" baseline="0" dirty="0" err="1" smtClean="0"/>
              <a:t>hash</a:t>
            </a:r>
            <a:r>
              <a:rPr lang="nb-NO" b="0" baseline="0" dirty="0" smtClean="0"/>
              <a:t>-funksjon for å få en normalisert verdi som er en lovlig nøkkel og som er en forholdvis tilfeldig verdi innenfor de lovlige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Med denne verdien vet Cassandra hvor den skal lete eller sette inn dataene i </a:t>
            </a:r>
            <a:r>
              <a:rPr lang="nb-NO" b="0" baseline="0" dirty="0" err="1" smtClean="0"/>
              <a:t>clusteret</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r>
              <a:rPr lang="nb-NO" b="0" baseline="0" dirty="0" smtClean="0"/>
              <a:t>, hvis vi følger klokka</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a:t>
            </a:r>
            <a:r>
              <a:rPr lang="nb-NO" b="0" baseline="0" dirty="0" smtClean="0"/>
              <a:t>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egentlige noden er </a:t>
            </a:r>
            <a:r>
              <a:rPr lang="nb-NO" b="0" baseline="0" dirty="0" err="1" smtClean="0"/>
              <a:t>offlne</a:t>
            </a:r>
            <a:r>
              <a:rPr lang="nb-NO" b="0" baseline="0" dirty="0" smtClean="0"/>
              <a:t> (merket med rødt) får vi ikke svar fra den. Cassandra vet at det finnes to kopier til av verdien på de neste nodene og prøver å hente ut data fra 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får svar fra de andre, og returnerer verdien til brukeren, selv om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Noden som blir ”</a:t>
            </a:r>
            <a:r>
              <a:rPr lang="nb-NO" b="1" baseline="0" dirty="0" err="1" smtClean="0"/>
              <a:t>coordinator</a:t>
            </a:r>
            <a:r>
              <a:rPr lang="nb-NO" b="1" baseline="0" dirty="0" smtClean="0"/>
              <a:t>-node</a:t>
            </a:r>
            <a:r>
              <a:rPr lang="nb-NO" b="0" baseline="0" dirty="0" smtClean="0"/>
              <a:t>”, altså midlertidig master for den </a:t>
            </a:r>
            <a:r>
              <a:rPr lang="nb-NO" b="0" baseline="0" dirty="0" err="1" smtClean="0"/>
              <a:t>requesten</a:t>
            </a:r>
            <a:r>
              <a:rPr lang="nb-NO" b="0" baseline="0" dirty="0" smtClean="0"/>
              <a:t>, har i oppgave å spørre resterende noder, vente på svar, og returnere en verdi til brukeren. Hvis det er ulike versjoner av verdien, for eksempel hvis den har blitt oppdatert, returneres den nyeste basert på et tidsstempel som er satt på alle verdiene.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a:t>
            </a:r>
            <a:r>
              <a:rPr lang="nb-NO" baseline="0" dirty="0" smtClean="0"/>
              <a:t>ofte kalt </a:t>
            </a:r>
            <a:r>
              <a:rPr lang="nb-NO" b="1" baseline="0" dirty="0" err="1" smtClean="0"/>
              <a:t>tunable</a:t>
            </a:r>
            <a:r>
              <a:rPr lang="nb-NO" b="1" baseline="0" dirty="0" smtClean="0"/>
              <a:t> </a:t>
            </a:r>
            <a:r>
              <a:rPr lang="nb-NO" b="1" baseline="0" dirty="0" err="1" smtClean="0"/>
              <a:t>consistency</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Theorem</a:t>
            </a:r>
            <a:r>
              <a:rPr lang="nb-NO" baseline="0" dirty="0" smtClean="0"/>
              <a:t> som sier at en database kun kan oppfylle to av disse tre </a:t>
            </a:r>
            <a:r>
              <a:rPr lang="nb-NO" baseline="0" dirty="0" err="1" smtClean="0"/>
              <a:t>kriterien</a:t>
            </a:r>
            <a:r>
              <a:rPr lang="nb-NO" baseline="0" dirty="0" smtClean="0"/>
              <a:t> 100%, annet er ikke mulig.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har verdien vi ønsker i dette eksemplet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rød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Rød</a:t>
            </a:r>
            <a:r>
              <a:rPr lang="nb-NO" b="0" baseline="0" dirty="0" smtClean="0"/>
              <a:t> betyr skriving</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Gul sirkel</a:t>
            </a:r>
            <a:r>
              <a:rPr lang="nb-NO" b="0" baseline="0" dirty="0" smtClean="0"/>
              <a:t> betyr lesing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kun leser fra en node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ser helt like ut som vanlige SQL spørringer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Databasen fungerer helt annerledes enn en relasjonsdatabase, og det må man være klar over når man gjør spørringer også.</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Man kan som sagt ikke spørre på andre verdier enn nøkkelen og eventuelt utvide spørringen med ”</a:t>
            </a:r>
            <a:r>
              <a:rPr lang="nb-NO" sz="9600" baseline="0" dirty="0" err="1" smtClean="0">
                <a:solidFill>
                  <a:srgbClr val="17BDB4"/>
                </a:solidFill>
                <a:latin typeface="Calibri" charset="0"/>
                <a:ea typeface="Calibri" charset="0"/>
                <a:cs typeface="Calibri" charset="0"/>
              </a:rPr>
              <a:t>clustering</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columns</a:t>
            </a:r>
            <a:r>
              <a:rPr lang="nb-NO" sz="9600" baseline="0" dirty="0" smtClean="0">
                <a:solidFill>
                  <a:srgbClr val="17BDB4"/>
                </a:solidFill>
                <a:latin typeface="Calibri" charset="0"/>
                <a:ea typeface="Calibri" charset="0"/>
                <a:cs typeface="Calibri" charset="0"/>
              </a:rPr>
              <a:t>” som er kolonnene som defineres etter første verdien i PRIMARY KEY definisjonen</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en del ekstra operatorer man kan sette på en spørring</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TTL: Time to live. Hvor lenge dataene dine skal leve før de forsvinner av seg selv.</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err="1" smtClean="0">
                <a:solidFill>
                  <a:srgbClr val="17BDB4"/>
                </a:solidFill>
                <a:latin typeface="Calibri" charset="0"/>
                <a:ea typeface="Calibri" charset="0"/>
                <a:cs typeface="Calibri" charset="0"/>
              </a:rPr>
              <a:t>Lightweight</a:t>
            </a:r>
            <a:r>
              <a:rPr lang="nb-NO" sz="9600" baseline="0" dirty="0" smtClean="0">
                <a:solidFill>
                  <a:srgbClr val="17BDB4"/>
                </a:solidFill>
                <a:latin typeface="Calibri" charset="0"/>
                <a:ea typeface="Calibri" charset="0"/>
                <a:cs typeface="Calibri" charset="0"/>
              </a:rPr>
              <a:t> </a:t>
            </a:r>
            <a:r>
              <a:rPr lang="nb-NO" sz="9600" baseline="0" dirty="0" err="1" smtClean="0">
                <a:solidFill>
                  <a:srgbClr val="17BDB4"/>
                </a:solidFill>
                <a:latin typeface="Calibri" charset="0"/>
                <a:ea typeface="Calibri" charset="0"/>
                <a:cs typeface="Calibri" charset="0"/>
              </a:rPr>
              <a:t>transactions</a:t>
            </a:r>
            <a:r>
              <a:rPr lang="nb-NO" sz="9600" baseline="0" dirty="0" smtClean="0">
                <a:solidFill>
                  <a:srgbClr val="17BDB4"/>
                </a:solidFill>
                <a:latin typeface="Calibri" charset="0"/>
                <a:ea typeface="Calibri" charset="0"/>
                <a:cs typeface="Calibri" charset="0"/>
              </a:rPr>
              <a:t>: Lettvekts transaksjoner som kjøres i samme </a:t>
            </a:r>
            <a:r>
              <a:rPr lang="nb-NO" sz="9600" baseline="0" dirty="0" err="1" smtClean="0">
                <a:solidFill>
                  <a:srgbClr val="17BDB4"/>
                </a:solidFill>
                <a:latin typeface="Calibri" charset="0"/>
                <a:ea typeface="Calibri" charset="0"/>
                <a:cs typeface="Calibri" charset="0"/>
              </a:rPr>
              <a:t>context</a:t>
            </a:r>
            <a:r>
              <a:rPr lang="nb-NO" sz="9600" baseline="0" dirty="0" smtClean="0">
                <a:solidFill>
                  <a:srgbClr val="17BDB4"/>
                </a:solidFill>
                <a:latin typeface="Calibri" charset="0"/>
                <a:ea typeface="Calibri" charset="0"/>
                <a:cs typeface="Calibri" charset="0"/>
              </a:rPr>
              <a:t> som spørringen din. </a:t>
            </a:r>
            <a:br>
              <a:rPr lang="nb-NO" sz="9600" baseline="0" dirty="0" smtClean="0">
                <a:solidFill>
                  <a:srgbClr val="17BDB4"/>
                </a:solidFill>
                <a:latin typeface="Calibri" charset="0"/>
                <a:ea typeface="Calibri" charset="0"/>
                <a:cs typeface="Calibri" charset="0"/>
              </a:rPr>
            </a:br>
            <a:r>
              <a:rPr lang="nb-NO" sz="9600" baseline="0" dirty="0" smtClean="0">
                <a:solidFill>
                  <a:srgbClr val="17BDB4"/>
                </a:solidFill>
                <a:latin typeface="Calibri" charset="0"/>
                <a:ea typeface="Calibri" charset="0"/>
                <a:cs typeface="Calibri" charset="0"/>
              </a:rPr>
              <a:t>For eksempel kan man si INSERT INTO person (</a:t>
            </a:r>
            <a:r>
              <a:rPr lang="nb-NO" sz="9600" baseline="0" dirty="0" err="1" smtClean="0">
                <a:solidFill>
                  <a:srgbClr val="17BDB4"/>
                </a:solidFill>
                <a:latin typeface="Calibri" charset="0"/>
                <a:ea typeface="Calibri" charset="0"/>
                <a:cs typeface="Calibri" charset="0"/>
              </a:rPr>
              <a:t>andreas</a:t>
            </a:r>
            <a:r>
              <a:rPr lang="nb-NO" sz="9600" baseline="0" dirty="0" smtClean="0">
                <a:solidFill>
                  <a:srgbClr val="17BDB4"/>
                </a:solidFill>
                <a:latin typeface="Calibri" charset="0"/>
                <a:ea typeface="Calibri" charset="0"/>
                <a:cs typeface="Calibri" charset="0"/>
              </a:rPr>
              <a:t>) IF NOT EXISTS.</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finnes mye mer også som jeg ikke skal gå inn på nå.</a:t>
            </a:r>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Har sagt dette tidligere men sier det igjen, det er viktig å være klar over at det ikke går </a:t>
            </a:r>
            <a:r>
              <a:rPr lang="nb-NO" baseline="0" dirty="0" err="1" smtClean="0"/>
              <a:t>ann</a:t>
            </a:r>
            <a:r>
              <a:rPr lang="nb-NO" baseline="0" dirty="0" smtClean="0"/>
              <a:t>. </a:t>
            </a:r>
            <a:br>
              <a:rPr lang="nb-NO" baseline="0" dirty="0" smtClean="0"/>
            </a:b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Du kan for eksempel ikke spørre på hvilken som helst kolonne i en </a:t>
            </a:r>
            <a:r>
              <a:rPr lang="nb-NO" baseline="0" dirty="0" err="1" smtClean="0"/>
              <a:t>record</a:t>
            </a:r>
            <a:r>
              <a:rPr lang="nb-NO" baseline="0" dirty="0" smtClean="0"/>
              <a:t>/rad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Ser vi på et utdrag av </a:t>
            </a:r>
            <a:r>
              <a:rPr lang="nb-NO" baseline="0" dirty="0" err="1" smtClean="0"/>
              <a:t>HashRingen</a:t>
            </a:r>
            <a:r>
              <a:rPr lang="nb-NO" baseline="0" dirty="0" smtClean="0"/>
              <a:t>, litt forenklet med lesbare verdier til venstre.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Tanken er at den fortsetter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kun mulig å søke i denne, og ikke i enkeltverdier, de er bare ”koblet til” </a:t>
            </a:r>
            <a:r>
              <a:rPr lang="nb-NO" baseline="0" dirty="0" err="1" smtClean="0"/>
              <a:t>id’en</a:t>
            </a:r>
            <a:r>
              <a:rPr lang="nb-NO" baseline="0" dirty="0" smtClean="0"/>
              <a:t> som er tallet i </a:t>
            </a:r>
            <a:r>
              <a:rPr lang="nb-NO" baseline="0" dirty="0" err="1" smtClean="0"/>
              <a:t>HashRingen</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endParaRPr lang="nb-NO" baseline="0" dirty="0" smtClean="0"/>
          </a:p>
        </p:txBody>
      </p:sp>
    </p:spTree>
    <p:extLst>
      <p:ext uri="{BB962C8B-B14F-4D97-AF65-F5344CB8AC3E}">
        <p14:creationId xmlns:p14="http://schemas.microsoft.com/office/powerpoint/2010/main" val="14197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tabellen så er det </a:t>
            </a:r>
            <a:r>
              <a:rPr lang="nb-NO" b="1" baseline="0" dirty="0" err="1" smtClean="0"/>
              <a:t>user_by_id</a:t>
            </a:r>
            <a:r>
              <a:rPr lang="nb-NO" b="1"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a:t>
            </a:r>
          </a:p>
          <a:p>
            <a:pPr marL="0" lvl="2" indent="0">
              <a:buSzPct val="75000"/>
              <a:buFont typeface="Arial" charset="0"/>
              <a:buNone/>
            </a:pPr>
            <a:r>
              <a:rPr lang="nb-NO" baseline="0" dirty="0" smtClean="0"/>
              <a:t>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a:t>
            </a:r>
          </a:p>
          <a:p>
            <a:pPr marL="0" lvl="2" indent="0">
              <a:buSzPct val="75000"/>
              <a:buFont typeface="Arial" charset="0"/>
              <a:buNone/>
            </a:pPr>
            <a:r>
              <a:rPr lang="nb-NO" baseline="0" dirty="0" smtClean="0"/>
              <a:t>Det betyr at man må vite etternavnet til personen(e) man ønsker. </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Vet man kun etternavnet vil man få tilbake alle personene med dette etternavnet. </a:t>
            </a:r>
          </a:p>
          <a:p>
            <a:pPr marL="0" lvl="2" indent="0">
              <a:buSzPct val="75000"/>
              <a:buFont typeface="Arial" charset="0"/>
              <a:buNone/>
            </a:pPr>
            <a:r>
              <a:rPr lang="nb-NO" baseline="0" dirty="0" smtClean="0"/>
              <a:t>Vet man også fornavnet vil man få tilbake den personene som har etternavnet og fornavnet. </a:t>
            </a:r>
          </a:p>
          <a:p>
            <a:pPr marL="0" lvl="2" indent="0">
              <a:buSzPct val="75000"/>
              <a:buFont typeface="Arial" charset="0"/>
              <a:buNone/>
            </a:pPr>
            <a:r>
              <a:rPr lang="nb-NO" baseline="0" dirty="0" smtClean="0"/>
              <a:t>I en slik tabell må kombinasjonene av etternavn, fornavn være unik. </a:t>
            </a:r>
          </a:p>
          <a:p>
            <a:pPr marL="0" lvl="2" indent="0">
              <a:buSzPct val="75000"/>
              <a:buFont typeface="Arial" charset="0"/>
              <a:buNone/>
            </a:pPr>
            <a:r>
              <a:rPr lang="nb-NO" baseline="0" dirty="0" smtClean="0"/>
              <a:t>Samme som gjelder for PRIMARY KEY i en relasjonsdatabase.</a:t>
            </a:r>
          </a:p>
        </p:txBody>
      </p:sp>
    </p:spTree>
    <p:extLst>
      <p:ext uri="{BB962C8B-B14F-4D97-AF65-F5344CB8AC3E}">
        <p14:creationId xmlns:p14="http://schemas.microsoft.com/office/powerpoint/2010/main" val="105123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Først må det nevnes at det ble gjort en </a:t>
            </a:r>
            <a:r>
              <a:rPr lang="nb-NO" baseline="0" dirty="0" err="1" smtClean="0"/>
              <a:t>benchmark</a:t>
            </a:r>
            <a:r>
              <a:rPr lang="nb-NO" baseline="0" dirty="0" smtClean="0"/>
              <a:t> av Cassandra tilbake i 2011:</a:t>
            </a:r>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t>
            </a: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smtClean="0"/>
              <a:t>av </a:t>
            </a:r>
            <a:r>
              <a:rPr lang="nb-NO" baseline="0" dirty="0" err="1" smtClean="0"/>
              <a:t>Netflix</a:t>
            </a:r>
            <a:endParaRPr lang="nb-NO" baseline="0" dirty="0" smtClean="0"/>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a:t>
            </a:r>
            <a:r>
              <a:rPr lang="nb-NO" baseline="0" dirty="0" smtClean="0"/>
              <a:t>det</a:t>
            </a:r>
          </a:p>
          <a:p>
            <a:pPr marL="342900" lvl="2" indent="-342900">
              <a:buSzPct val="75000"/>
              <a:buFont typeface="Arial" charset="0"/>
              <a:buChar char="•"/>
            </a:pPr>
            <a:r>
              <a:rPr lang="nb-NO" baseline="0" dirty="0" smtClean="0"/>
              <a:t>Flere </a:t>
            </a:r>
            <a:r>
              <a:rPr lang="nb-NO" baseline="0" dirty="0" err="1" smtClean="0"/>
              <a:t>benchmarks</a:t>
            </a:r>
            <a:r>
              <a:rPr lang="nb-NO" baseline="0" dirty="0" smtClean="0"/>
              <a:t> er gjort etter dette med </a:t>
            </a:r>
            <a:r>
              <a:rPr lang="nb-NO" baseline="0" smtClean="0"/>
              <a:t>bedre resultat</a:t>
            </a:r>
            <a:endParaRPr lang="nb-NO" baseline="0" dirty="0" smtClean="0"/>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Netflix</a:t>
            </a: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Over 2.500 noder i produksjon! Det var det største antallet noder til en annen kjent aktør kom på banen som jeg kommer til snart</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Brukes blant annet til å huske hvor langt du er kommet i filmene du ser</a:t>
            </a:r>
          </a:p>
          <a:p>
            <a:pPr marL="0" marR="0" lvl="2" indent="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første til å ta i bruk Cassandra etter at </a:t>
            </a:r>
            <a:r>
              <a:rPr lang="nb-NO" baseline="0" dirty="0" err="1" smtClean="0"/>
              <a:t>Facebook</a:t>
            </a:r>
            <a:r>
              <a:rPr lang="nb-NO" baseline="0" dirty="0" smtClean="0"/>
              <a:t> </a:t>
            </a:r>
            <a:r>
              <a:rPr lang="nb-NO" baseline="0" dirty="0" err="1" smtClean="0"/>
              <a:t>open</a:t>
            </a:r>
            <a:r>
              <a:rPr lang="nb-NO" baseline="0" dirty="0" smtClean="0"/>
              <a:t> </a:t>
            </a:r>
            <a:r>
              <a:rPr lang="nb-NO" baseline="0" dirty="0" err="1" smtClean="0"/>
              <a:t>sourcet</a:t>
            </a:r>
            <a:r>
              <a:rPr lang="nb-NO" baseline="0" dirty="0" smtClean="0"/>
              <a:t> det i 2008</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63682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finnes mange flere også: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Instagram</a:t>
            </a:r>
            <a:r>
              <a:rPr lang="nb-NO" baseline="0" dirty="0" smtClean="0"/>
              <a:t>, </a:t>
            </a:r>
            <a:r>
              <a:rPr lang="nb-NO" baseline="0" dirty="0" err="1" smtClean="0"/>
              <a:t>Ebay</a:t>
            </a:r>
            <a:r>
              <a:rPr lang="nb-NO" baseline="0" dirty="0" smtClean="0"/>
              <a:t>, Cern, og </a:t>
            </a:r>
            <a:r>
              <a:rPr lang="nb-NO" baseline="0" dirty="0" err="1" smtClean="0"/>
              <a:t>Tidal</a:t>
            </a:r>
            <a:r>
              <a:rPr lang="nb-NO" baseline="0" dirty="0" smtClean="0"/>
              <a:t> og </a:t>
            </a:r>
            <a:r>
              <a:rPr lang="nb-NO" baseline="0" dirty="0" err="1" smtClean="0"/>
              <a:t>FINN.no</a:t>
            </a:r>
            <a:r>
              <a:rPr lang="nb-NO" baseline="0" dirty="0" smtClean="0"/>
              <a:t> her hjemme.</a:t>
            </a:r>
            <a:endParaRPr lang="nb-NO" baseline="0" dirty="0" smtClean="0"/>
          </a:p>
        </p:txBody>
      </p:sp>
    </p:spTree>
    <p:extLst>
      <p:ext uri="{BB962C8B-B14F-4D97-AF65-F5344CB8AC3E}">
        <p14:creationId xmlns:p14="http://schemas.microsoft.com/office/powerpoint/2010/main" val="221097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81630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1344990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14455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r>
              <a:rPr lang="nb-NO" baseline="0" dirty="0" smtClean="0"/>
              <a:t>En type </a:t>
            </a:r>
            <a:r>
              <a:rPr lang="nb-NO" baseline="0" dirty="0" err="1" smtClean="0"/>
              <a:t>NoSQL</a:t>
            </a:r>
            <a:r>
              <a:rPr lang="nb-NO" baseline="0" dirty="0" smtClean="0"/>
              <a:t> databaser.</a:t>
            </a:r>
          </a:p>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a:t>
            </a:r>
            <a:r>
              <a:rPr lang="nb-NO" baseline="0" dirty="0" smtClean="0"/>
              <a:t>store.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Fordi de er bygget opp av </a:t>
            </a:r>
            <a:r>
              <a:rPr lang="nb-NO" baseline="0" dirty="0" err="1" smtClean="0"/>
              <a:t>records</a:t>
            </a:r>
            <a:r>
              <a:rPr lang="nb-NO" baseline="0" dirty="0" smtClean="0"/>
              <a:t>.</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En </a:t>
            </a:r>
            <a:r>
              <a:rPr lang="nb-NO" baseline="0" dirty="0" err="1" smtClean="0"/>
              <a:t>record</a:t>
            </a:r>
            <a:r>
              <a:rPr lang="nb-NO" baseline="0" dirty="0" smtClean="0"/>
              <a:t> kan sees litt på som en rad i en relasjonsdatabase, men samtidig er det noe annet. </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Ikke like sterk kobling som kolonnene i en rad i en relasjonsdatabase.</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Rader lagres sekvensielt på disk. Laget for å leses sammen. </a:t>
            </a:r>
            <a:r>
              <a:rPr lang="nb-NO" baseline="0" dirty="0" err="1" smtClean="0"/>
              <a:t>F.eks</a:t>
            </a:r>
            <a:r>
              <a:rPr lang="nb-NO" baseline="0" dirty="0" smtClean="0"/>
              <a:t> en brukerprofil leses ofte opp med all data.</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Records</a:t>
            </a:r>
            <a:r>
              <a:rPr lang="nb-NO" baseline="0" dirty="0" smtClean="0"/>
              <a:t> er mer </a:t>
            </a:r>
            <a:r>
              <a:rPr lang="nb-NO" baseline="0" dirty="0" err="1" smtClean="0"/>
              <a:t>løskoblet</a:t>
            </a:r>
            <a:r>
              <a:rPr lang="nb-NO" baseline="0" dirty="0" smtClean="0"/>
              <a:t>. En nøkkel som identifiserer et sett med kolonner og verdier.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Lagres ofte helt annerledes på disk enn rader i relasjonsdatabaser; for å optimalisere for enten skriving eller lesing.</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Datastore</a:t>
            </a:r>
            <a:r>
              <a:rPr lang="nb-NO" baseline="0" dirty="0" smtClean="0"/>
              <a:t> </a:t>
            </a:r>
            <a:r>
              <a:rPr lang="nb-NO" baseline="0" dirty="0" smtClean="0"/>
              <a:t>for Big Data</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r>
              <a:rPr lang="nb-NO" baseline="0" dirty="0" smtClean="0"/>
              <a:t>.</a:t>
            </a: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Flere milliarder </a:t>
            </a:r>
            <a:r>
              <a:rPr lang="nb-NO" baseline="0" dirty="0" smtClean="0"/>
              <a:t>kolonner per rad</a:t>
            </a:r>
          </a:p>
          <a:p>
            <a:pPr marL="342900" lvl="2" indent="-342900" algn="l">
              <a:buSzPct val="75000"/>
              <a:buFont typeface="Arial" charset="0"/>
              <a:buChar char="•"/>
            </a:pPr>
            <a:r>
              <a:rPr lang="nb-NO" baseline="0" dirty="0" smtClean="0"/>
              <a:t>Ikke ”statiske” kolonner som du definerer i et skjema.  </a:t>
            </a:r>
          </a:p>
          <a:p>
            <a:pPr marL="342900" lvl="2" indent="-342900" algn="l">
              <a:buSzPct val="75000"/>
              <a:buFont typeface="Arial" charset="0"/>
              <a:buChar char="•"/>
            </a:pPr>
            <a:r>
              <a:rPr lang="nb-NO" baseline="0" dirty="0" smtClean="0"/>
              <a:t>Man definerer ikke opp et skjema med 2 milliarder kolonner.</a:t>
            </a:r>
          </a:p>
          <a:p>
            <a:pPr marL="342900" lvl="2" indent="-342900" algn="l">
              <a:buSzPct val="75000"/>
              <a:buFont typeface="Arial" charset="0"/>
              <a:buChar char="•"/>
            </a:pPr>
            <a:r>
              <a:rPr lang="nb-NO" baseline="0" dirty="0" smtClean="0"/>
              <a:t>Skjemadefinisjonen ligner </a:t>
            </a:r>
            <a:r>
              <a:rPr lang="nb-NO" baseline="0" dirty="0" smtClean="0"/>
              <a:t>på skjemaene for </a:t>
            </a:r>
            <a:r>
              <a:rPr lang="nb-NO" baseline="0" dirty="0" smtClean="0"/>
              <a:t>relasjonsdatabaser.</a:t>
            </a:r>
            <a:endParaRPr lang="nb-NO" baseline="0" dirty="0" smtClean="0"/>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Titt på et enkelt skjema for en relasjonsdatabase: Registrere værdata fra værsensorer.</a:t>
            </a:r>
          </a:p>
          <a:p>
            <a:pPr marL="342900" lvl="2" indent="-342900">
              <a:buSzPct val="75000"/>
              <a:buFont typeface="Arial" charset="0"/>
              <a:buChar char="•"/>
            </a:pPr>
            <a:r>
              <a:rPr lang="nb-NO" baseline="0" dirty="0" smtClean="0"/>
              <a:t>Unik ID for verdien som settes inn</a:t>
            </a:r>
          </a:p>
          <a:p>
            <a:pPr marL="342900" lvl="2" indent="-342900">
              <a:buSzPct val="75000"/>
              <a:buFont typeface="Arial" charset="0"/>
              <a:buChar char="•"/>
            </a:pPr>
            <a:r>
              <a:rPr lang="nb-NO" baseline="0" dirty="0" smtClean="0"/>
              <a:t>Id for sensoren som </a:t>
            </a:r>
          </a:p>
          <a:p>
            <a:pPr marL="342900" lvl="2" indent="-342900">
              <a:buSzPct val="75000"/>
              <a:buFont typeface="Arial" charset="0"/>
              <a:buChar char="•"/>
            </a:pPr>
            <a:r>
              <a:rPr lang="nb-NO" baseline="0" dirty="0" smtClean="0"/>
              <a:t>Når temperaturen ble målt</a:t>
            </a:r>
          </a:p>
          <a:p>
            <a:pPr marL="342900" lvl="2" indent="-342900">
              <a:buSzPct val="75000"/>
              <a:buFont typeface="Arial" charset="0"/>
              <a:buChar char="•"/>
            </a:pPr>
            <a:r>
              <a:rPr lang="nb-NO" baseline="0" dirty="0" smtClean="0"/>
              <a:t>Og selve temperaturen</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Rimelig sannsynlig at vi hadde gjort noe slikt.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ville sett cirka ut som tabellen under i en relasjonsdatabase.</a:t>
            </a:r>
          </a:p>
          <a:p>
            <a:pPr marL="0" lvl="2" indent="0">
              <a:buSzPct val="75000"/>
              <a:buFont typeface="Arial" charset="0"/>
              <a:buNone/>
            </a:pPr>
            <a:r>
              <a:rPr lang="nb-NO" baseline="0" dirty="0" smtClean="0"/>
              <a:t>Hver rad bortover blir lagret sekvensielt på disk, altså sammen.</a:t>
            </a:r>
          </a:p>
          <a:p>
            <a:pPr marL="0" lvl="2" indent="0">
              <a:buSzPct val="75000"/>
              <a:buFont typeface="Arial" charset="0"/>
              <a:buNone/>
            </a:pPr>
            <a:r>
              <a:rPr lang="nb-NO" baseline="0" dirty="0" smtClean="0"/>
              <a:t>Det er ikke noe galt med dette egentlig, men i akkurat dette </a:t>
            </a:r>
            <a:r>
              <a:rPr lang="nb-NO" baseline="0" dirty="0" err="1" smtClean="0"/>
              <a:t>caset</a:t>
            </a:r>
            <a:r>
              <a:rPr lang="nb-NO" baseline="0" dirty="0" smtClean="0"/>
              <a:t> ville jeg nok ikke valgt en relasjonsdatabase.</a:t>
            </a:r>
          </a:p>
          <a:p>
            <a:pPr marL="0" lvl="2" indent="0">
              <a:buSzPct val="75000"/>
              <a:buFont typeface="Arial" charset="0"/>
              <a:buNone/>
            </a:pPr>
            <a:r>
              <a:rPr lang="nb-NO" baseline="0" dirty="0" smtClean="0"/>
              <a:t>Det her skalerer ikke veldig godt, gjør det vel?</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Hva hvis vi får 10 sensorer til ? 100? 1000? 10.000? 100.000?</a:t>
            </a:r>
          </a:p>
          <a:p>
            <a:pPr marL="0" lvl="2" indent="0">
              <a:buSzPct val="75000"/>
              <a:buFont typeface="Arial" charset="0"/>
              <a:buNone/>
            </a:pPr>
            <a:r>
              <a:rPr lang="nb-NO" baseline="0" dirty="0" smtClean="0"/>
              <a:t>Hva hvis vi øker intervallet for registrering fra hvert minutt til hvert sekund, eller flere ganger i sekunder?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kan fort bli mye å håndtere for en stakkars relasjonsdatabase.</a:t>
            </a:r>
          </a:p>
          <a:p>
            <a:pPr marL="0" lvl="2" indent="0">
              <a:buSzPct val="75000"/>
              <a:buFont typeface="Arial" charset="0"/>
              <a:buNone/>
            </a:pPr>
            <a:r>
              <a:rPr lang="nb-NO" baseline="0" dirty="0" smtClean="0"/>
              <a:t>En ting er å håndtere lagring av mengden data vi kan komme opp i.</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å prosessere de, og garantere ACID for alle transaksjoner, noe som ikke er så viktig i dette tilfellet siden vi har immutable data, altså data som ikke endrer seg etter at det er skrevet første gangen, vi legger bare til ny data. Det er en flaskehals i relasjonsdatabaser som fort kan ta knekken på en så stor mengde med data som </a:t>
            </a:r>
            <a:r>
              <a:rPr lang="nb-NO" baseline="0" dirty="0" err="1" smtClean="0"/>
              <a:t>kontinuelig</a:t>
            </a:r>
            <a:r>
              <a:rPr lang="nb-NO" baseline="0" dirty="0" smtClean="0"/>
              <a:t> skal håndteres.</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 annen ting er at det kommer et stort antall </a:t>
            </a:r>
            <a:r>
              <a:rPr lang="nb-NO" baseline="0" dirty="0" err="1" smtClean="0"/>
              <a:t>requester</a:t>
            </a:r>
            <a:r>
              <a:rPr lang="nb-NO" baseline="0" dirty="0" smtClean="0"/>
              <a:t> i parallell, det er også en utfordring.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vi hadde klart å ta unna alle disse dataene, hva hvis vi for eksempel skulle begynt å beregne snitt-temperatur over for eksempel siste døgn for hver enkelt stasjon? Da må vi lete igjennom alle radene på disk, fiske ut temperaturen, aggregere dette.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heldig å måtte lete så mange steder på disk for å kunne svare på en spørring.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Man kan bruke tradisjonelle ”</a:t>
            </a:r>
            <a:r>
              <a:rPr lang="nb-NO" baseline="0" dirty="0" err="1" smtClean="0"/>
              <a:t>Column</a:t>
            </a:r>
            <a:r>
              <a:rPr lang="nb-NO" baseline="0" dirty="0" smtClean="0"/>
              <a:t> stores”, som typisk brukes i datavarehus eller business </a:t>
            </a:r>
            <a:r>
              <a:rPr lang="nb-NO" baseline="0" dirty="0" err="1" smtClean="0"/>
              <a:t>intelligence</a:t>
            </a:r>
            <a:r>
              <a:rPr lang="nb-NO" baseline="0" dirty="0" smtClean="0"/>
              <a:t> systemer. De lagrer data fra kolonner sammen istedenfor rader. Da er det raskere å hente ut og aggregere over verdier fra samme rad siden de ligger sammen, men tyngre å hente ut en og en rad; da må vi lete igjennom flere steder på disk for å samle sammen data fra alle kolonnene og re-konstruere raden.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vil uansett nå en terskel hvor det blir for mye data å kunne håndtere for de tradisjonelle løsningene, og de må ty til distribuering over flere maskiner selv, og det er her styrken til </a:t>
            </a:r>
            <a:r>
              <a:rPr lang="nb-NO" baseline="0" dirty="0" err="1" smtClean="0"/>
              <a:t>NoSQL</a:t>
            </a:r>
            <a:r>
              <a:rPr lang="nb-NO" baseline="0" dirty="0" smtClean="0"/>
              <a:t> databasen kommer inn; de er nemlig bygd for å være distribuerte fra dag </a:t>
            </a:r>
            <a:r>
              <a:rPr lang="nb-NO" baseline="0" dirty="0" err="1" smtClean="0"/>
              <a:t>èn</a:t>
            </a:r>
            <a:r>
              <a:rPr lang="nb-NO" baseline="0" dirty="0" smtClean="0"/>
              <a:t>!.</a:t>
            </a:r>
            <a:endParaRPr lang="nb-NO" b="0" baseline="0" dirty="0" smtClean="0">
              <a:sym typeface="Wingdings"/>
            </a:endParaRPr>
          </a:p>
          <a:p>
            <a:pPr marL="342900" lvl="2" indent="-342900">
              <a:buSzPct val="75000"/>
              <a:buFont typeface="Arial" charset="0"/>
              <a:buChar char="•"/>
            </a:pPr>
            <a:endParaRPr lang="nb-NO" b="0" baseline="0" dirty="0" smtClean="0">
              <a:sym typeface="Helvetica Neue"/>
            </a:endParaRPr>
          </a:p>
          <a:p>
            <a:pPr marL="0" lvl="2" indent="0">
              <a:buSzPct val="75000"/>
              <a:buFont typeface="Arial" charset="0"/>
              <a:buNone/>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Vil det se nesten helt likt ut.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Eneste er at vi ikke har et id felt for hver verdi som legges inn, og PRIMARY KEY inneholder </a:t>
            </a:r>
            <a:r>
              <a:rPr lang="nb-NO" baseline="0" dirty="0" err="1" smtClean="0"/>
              <a:t>sensor_id</a:t>
            </a:r>
            <a:r>
              <a:rPr lang="nb-NO" baseline="0" dirty="0" smtClean="0"/>
              <a:t> og timestamp istedenfor id feltet.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som er litt spesielt med PRIMARY KEY for </a:t>
            </a:r>
            <a:r>
              <a:rPr lang="nb-NO" baseline="0" dirty="0" err="1" smtClean="0"/>
              <a:t>wide</a:t>
            </a:r>
            <a:r>
              <a:rPr lang="nb-NO" baseline="0" dirty="0" smtClean="0"/>
              <a:t> </a:t>
            </a:r>
            <a:r>
              <a:rPr lang="nb-NO" baseline="0" dirty="0" err="1" smtClean="0"/>
              <a:t>column</a:t>
            </a:r>
            <a:r>
              <a:rPr lang="nb-NO" baseline="0" dirty="0" smtClean="0"/>
              <a:t> stores er at man ikke alltid trenger å ha med alle feltene i PRIMARY KEY når man henter ut data. Det er kun første verdien som må være med. </a:t>
            </a:r>
          </a:p>
          <a:p>
            <a:pPr marL="0" lvl="2" indent="0">
              <a:buSzPct val="75000"/>
              <a:buFont typeface="Arial" charset="0"/>
              <a:buNone/>
            </a:pPr>
            <a:endParaRPr lang="nb-NO" baseline="0" dirty="0" smtClean="0"/>
          </a:p>
          <a:p>
            <a:pPr marL="0" lvl="2" indent="0">
              <a:buSzPct val="75000"/>
              <a:buFont typeface="Arial" charset="0"/>
              <a:buNone/>
            </a:pPr>
            <a:r>
              <a:rPr lang="nb-NO" b="1" baseline="0" dirty="0" err="1" smtClean="0"/>
              <a:t>Sensor_id</a:t>
            </a:r>
            <a:r>
              <a:rPr lang="nb-NO" b="0" baseline="0" dirty="0" smtClean="0"/>
              <a:t> er nøkkelen som er unik for hver enkelt sensor. Hvis vi ikke sender med </a:t>
            </a:r>
            <a:r>
              <a:rPr lang="nb-NO" b="1" baseline="0" dirty="0" smtClean="0"/>
              <a:t>timestamp</a:t>
            </a:r>
            <a:r>
              <a:rPr lang="nb-NO" b="0" baseline="0" dirty="0" smtClean="0"/>
              <a:t> vil vi her få med all data som er lagret for den sensoren.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Hvis hvis vi sender med </a:t>
            </a:r>
            <a:r>
              <a:rPr lang="nb-NO" baseline="0" dirty="0" err="1" smtClean="0"/>
              <a:t>timestmap</a:t>
            </a:r>
            <a:r>
              <a:rPr lang="nb-NO" baseline="0" dirty="0" smtClean="0"/>
              <a:t> får vi ut det som er lagret på akkurat det </a:t>
            </a:r>
            <a:r>
              <a:rPr lang="nb-NO" baseline="0" dirty="0" err="1" smtClean="0"/>
              <a:t>timestamp’et</a:t>
            </a:r>
            <a:r>
              <a:rPr lang="nb-NO" baseline="0" dirty="0" smtClean="0"/>
              <a:t>. Siden vi valgte timestamp er det jo selvfølgelig innebygd funksjonalitet for BEFORE, AFTER, BETWEEN og andre operasjoner for dato og tid. Man kan enkelt hente ut verdier som er mellom et gitt tidsrom også på denne måten. </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Det er ikke mulig å spørre på andre verdier enn </a:t>
            </a:r>
            <a:r>
              <a:rPr lang="nb-NO" baseline="0" dirty="0" err="1" smtClean="0"/>
              <a:t>sensor_id</a:t>
            </a:r>
            <a:r>
              <a:rPr lang="nb-NO" baseline="0" dirty="0" smtClean="0"/>
              <a:t>, eller </a:t>
            </a:r>
            <a:r>
              <a:rPr lang="nb-NO" baseline="0" dirty="0" err="1" smtClean="0"/>
              <a:t>sensor_id</a:t>
            </a:r>
            <a:r>
              <a:rPr lang="nb-NO" baseline="0" dirty="0" smtClean="0"/>
              <a:t> og timestamp her. Det er ikke mulig å si for eksempel ”gi meg alle sensorer som har registrert temperaturer over 20 grader”. Da må datamodellen omstruktureres eller andre verktøy brukes i tillegg.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Når vi skriver data til Cassandra med samme </a:t>
            </a:r>
            <a:r>
              <a:rPr lang="nb-NO" baseline="0" dirty="0" err="1" smtClean="0"/>
              <a:t>sensor_id</a:t>
            </a:r>
            <a:r>
              <a:rPr lang="nb-NO" baseline="0" dirty="0" smtClean="0"/>
              <a:t>, men ulik timestamp plasseres de bortover som dere ser nederst på siden.</a:t>
            </a:r>
          </a:p>
          <a:p>
            <a:pPr marL="0" lvl="2" indent="0">
              <a:buSzPct val="75000"/>
              <a:buFont typeface="Arial" charset="0"/>
              <a:buNone/>
            </a:pPr>
            <a:r>
              <a:rPr lang="nb-NO" baseline="0" dirty="0" err="1" smtClean="0"/>
              <a:t>Sensor_id</a:t>
            </a:r>
            <a:r>
              <a:rPr lang="nb-NO" baseline="0" dirty="0" smtClean="0"/>
              <a:t> er identifikatoren for datasettet, som er all data for akkurat den sensoren.</a:t>
            </a:r>
          </a:p>
          <a:p>
            <a:pPr marL="0" lvl="2" indent="0">
              <a:buSzPct val="75000"/>
              <a:buFont typeface="Arial" charset="0"/>
              <a:buNone/>
            </a:pPr>
            <a:r>
              <a:rPr lang="nb-NO" baseline="0" dirty="0" err="1" smtClean="0"/>
              <a:t>Timestmap</a:t>
            </a:r>
            <a:r>
              <a:rPr lang="nb-NO" baseline="0" dirty="0" smtClean="0"/>
              <a:t> blir kolonnen og temperaturen blir verdien.</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Raden i eksemplet har tre kolonner.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Ser dere nå hvorfor det heter ”</a:t>
            </a:r>
            <a:r>
              <a:rPr lang="nb-NO" baseline="0" dirty="0" err="1" smtClean="0"/>
              <a:t>Wide</a:t>
            </a:r>
            <a:r>
              <a:rPr lang="nb-NO" baseline="0" dirty="0" smtClean="0"/>
              <a:t> </a:t>
            </a:r>
            <a:r>
              <a:rPr lang="nb-NO" baseline="0" dirty="0" err="1" smtClean="0"/>
              <a:t>column</a:t>
            </a:r>
            <a:r>
              <a:rPr lang="nb-NO" baseline="0" dirty="0" smtClean="0"/>
              <a:t> store”, og hvordan vi kan ha flere milliarder kolonner for en id, ofte kalt nøkkel?</a:t>
            </a:r>
          </a:p>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Baserer seg på </a:t>
            </a:r>
            <a:r>
              <a:rPr lang="nb-NO" baseline="0" dirty="0" err="1" smtClean="0"/>
              <a:t>Bigtable</a:t>
            </a:r>
            <a:endParaRPr lang="nb-NO" baseline="0" dirty="0" smtClean="0"/>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er nok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err="1" smtClean="0"/>
              <a:t>Inbox</a:t>
            </a:r>
            <a:r>
              <a:rPr lang="nb-NO" baseline="0" dirty="0" smtClean="0"/>
              <a:t> </a:t>
            </a:r>
            <a:r>
              <a:rPr lang="nb-NO" baseline="0" dirty="0" err="1" smtClean="0"/>
              <a:t>Search</a:t>
            </a:r>
            <a:r>
              <a:rPr lang="nb-NO" baseline="0" dirty="0" smtClean="0"/>
              <a:t> problemet” </a:t>
            </a:r>
            <a:r>
              <a:rPr lang="nb-NO" baseline="0" dirty="0" err="1" smtClean="0"/>
              <a:t>dems</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stores,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600323" y="3673856"/>
            <a:ext cx="17212233" cy="8229599"/>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1"/>
                </a:solidFill>
                <a:latin typeface="Consolas" charset="0"/>
                <a:ea typeface="Consolas" charset="0"/>
                <a:cs typeface="Consolas" charset="0"/>
              </a:rPr>
              <a:t>INSERT INTO person (id,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a:t>
            </a:r>
            <a:r>
              <a:rPr lang="nb-NO" sz="4000" dirty="0" err="1" smtClean="0">
                <a:solidFill>
                  <a:schemeClr val="bg1"/>
                </a:solidFill>
                <a:latin typeface="Consolas" charset="0"/>
                <a:ea typeface="Consolas" charset="0"/>
                <a:cs typeface="Consolas" charset="0"/>
              </a:rPr>
              <a:t>lastname</a:t>
            </a:r>
            <a:r>
              <a:rPr lang="nb-NO" sz="4000" dirty="0" smtClean="0">
                <a:solidFill>
                  <a:schemeClr val="bg1"/>
                </a:solidFill>
                <a:latin typeface="Consolas" charset="0"/>
                <a:ea typeface="Consolas" charset="0"/>
                <a:cs typeface="Consolas" charset="0"/>
              </a:rPr>
              <a:t>) VALUES </a:t>
            </a:r>
            <a:br>
              <a:rPr lang="nb-NO" sz="4000" dirty="0" smtClean="0">
                <a:solidFill>
                  <a:schemeClr val="bg1"/>
                </a:solidFill>
                <a:latin typeface="Consolas" charset="0"/>
                <a:ea typeface="Consolas" charset="0"/>
                <a:cs typeface="Consolas" charset="0"/>
              </a:rPr>
            </a:br>
            <a:r>
              <a:rPr lang="nb-NO" sz="4000" dirty="0" smtClean="0">
                <a:solidFill>
                  <a:schemeClr val="bg1"/>
                </a:solidFill>
                <a:latin typeface="Consolas" charset="0"/>
                <a:ea typeface="Consolas" charset="0"/>
                <a:cs typeface="Consolas" charset="0"/>
              </a:rPr>
              <a:t>(1, ´</a:t>
            </a:r>
            <a:r>
              <a:rPr lang="nb-NO" sz="4000" dirty="0" err="1" smtClean="0">
                <a:solidFill>
                  <a:schemeClr val="bg1"/>
                </a:solidFill>
                <a:latin typeface="Consolas" charset="0"/>
                <a:ea typeface="Consolas" charset="0"/>
                <a:cs typeface="Consolas" charset="0"/>
              </a:rPr>
              <a:t>Foo</a:t>
            </a:r>
            <a:r>
              <a:rPr lang="nb-NO" sz="4000" dirty="0" smtClean="0">
                <a:solidFill>
                  <a:schemeClr val="bg1"/>
                </a:solidFill>
                <a:latin typeface="Consolas" charset="0"/>
                <a:ea typeface="Consolas" charset="0"/>
                <a:cs typeface="Consolas" charset="0"/>
              </a:rPr>
              <a:t>´, ´Bar´);</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SELECT * FROM person WHERE id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UPDATE person SET </a:t>
            </a:r>
            <a:r>
              <a:rPr lang="nb-NO" sz="4000" dirty="0" err="1" smtClean="0">
                <a:solidFill>
                  <a:schemeClr val="bg1"/>
                </a:solidFill>
                <a:latin typeface="Consolas" charset="0"/>
                <a:ea typeface="Consolas" charset="0"/>
                <a:cs typeface="Consolas" charset="0"/>
              </a:rPr>
              <a:t>firstname</a:t>
            </a:r>
            <a:r>
              <a:rPr lang="nb-NO" sz="4000" dirty="0" smtClean="0">
                <a:solidFill>
                  <a:schemeClr val="bg1"/>
                </a:solidFill>
                <a:latin typeface="Consolas" charset="0"/>
                <a:ea typeface="Consolas" charset="0"/>
                <a:cs typeface="Consolas" charset="0"/>
              </a:rPr>
              <a:t> = ´Food`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p>
          <a:p>
            <a:pPr algn="l">
              <a:lnSpc>
                <a:spcPct val="150000"/>
              </a:lnSpc>
            </a:pPr>
            <a:endParaRPr lang="nb-NO" sz="4000" dirty="0">
              <a:solidFill>
                <a:schemeClr val="bg1"/>
              </a:solidFill>
              <a:latin typeface="Consolas" charset="0"/>
              <a:ea typeface="Consolas" charset="0"/>
              <a:cs typeface="Consolas" charset="0"/>
            </a:endParaRPr>
          </a:p>
          <a:p>
            <a:pPr algn="l">
              <a:lnSpc>
                <a:spcPct val="150000"/>
              </a:lnSpc>
            </a:pPr>
            <a:r>
              <a:rPr lang="nb-NO" sz="4000" dirty="0" smtClean="0">
                <a:solidFill>
                  <a:schemeClr val="bg1"/>
                </a:solidFill>
                <a:latin typeface="Consolas" charset="0"/>
                <a:ea typeface="Consolas" charset="0"/>
                <a:cs typeface="Consolas" charset="0"/>
              </a:rPr>
              <a:t>DELETE FROM person WHERE </a:t>
            </a:r>
            <a:r>
              <a:rPr lang="nb-NO" sz="4000" dirty="0" err="1" smtClean="0">
                <a:solidFill>
                  <a:schemeClr val="bg1"/>
                </a:solidFill>
                <a:latin typeface="Consolas" charset="0"/>
                <a:ea typeface="Consolas" charset="0"/>
                <a:cs typeface="Consolas" charset="0"/>
              </a:rPr>
              <a:t>sensor_id</a:t>
            </a:r>
            <a:r>
              <a:rPr lang="nb-NO" sz="4000" dirty="0" smtClean="0">
                <a:solidFill>
                  <a:schemeClr val="bg1"/>
                </a:solidFill>
                <a:latin typeface="Consolas" charset="0"/>
                <a:ea typeface="Consolas" charset="0"/>
                <a:cs typeface="Consolas" charset="0"/>
              </a:rPr>
              <a:t> = 1;</a:t>
            </a:r>
            <a:endParaRPr lang="en-US" sz="4000" dirty="0">
              <a:solidFill>
                <a:schemeClr val="bg1"/>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43662948"/>
              </p:ext>
            </p:extLst>
          </p:nvPr>
        </p:nvGraphicFramePr>
        <p:xfrm>
          <a:off x="1280160" y="3649020"/>
          <a:ext cx="1132078" cy="9589365"/>
        </p:xfrm>
        <a:graphic>
          <a:graphicData uri="http://schemas.openxmlformats.org/drawingml/2006/table">
            <a:tbl>
              <a:tblPr/>
              <a:tblGrid>
                <a:gridCol w="1132078"/>
              </a:tblGrid>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1</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2</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3</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4</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5</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6</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7</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8</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9</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619100" y="2525508"/>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7" name="Table 6"/>
          <p:cNvGraphicFramePr>
            <a:graphicFrameLocks noGrp="1"/>
          </p:cNvGraphicFramePr>
          <p:nvPr>
            <p:extLst>
              <p:ext uri="{D42A27DB-BD31-4B8C-83A1-F6EECF244321}">
                <p14:modId xmlns:p14="http://schemas.microsoft.com/office/powerpoint/2010/main" val="119394602"/>
              </p:ext>
            </p:extLst>
          </p:nvPr>
        </p:nvGraphicFramePr>
        <p:xfrm>
          <a:off x="5386513" y="3713592"/>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a:solidFill>
                            <a:srgbClr val="000000"/>
                          </a:solidFill>
                          <a:effectLst/>
                          <a:latin typeface="Calibri" charset="0"/>
                        </a:rPr>
                        <a:t>Ola</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a:solidFill>
                            <a:srgbClr val="000000"/>
                          </a:solidFill>
                          <a:effectLst/>
                          <a:latin typeface="Calibri" charset="0"/>
                        </a:rPr>
                        <a:t>Nordmann</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a:solidFill>
                            <a:srgbClr val="000000"/>
                          </a:solidFill>
                          <a:effectLst/>
                          <a:latin typeface="Calibri" charset="0"/>
                        </a:rPr>
                        <a:t>30</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5114869"/>
              </p:ext>
            </p:extLst>
          </p:nvPr>
        </p:nvGraphicFramePr>
        <p:xfrm>
          <a:off x="5386512" y="5612049"/>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Kari</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err="1">
                          <a:solidFill>
                            <a:srgbClr val="000000"/>
                          </a:solidFill>
                          <a:effectLst/>
                          <a:latin typeface="Calibri" charset="0"/>
                        </a:rPr>
                        <a:t>Nordmann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28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85994664"/>
              </p:ext>
            </p:extLst>
          </p:nvPr>
        </p:nvGraphicFramePr>
        <p:xfrm>
          <a:off x="5386512" y="7380123"/>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Ole</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smtClean="0">
                          <a:solidFill>
                            <a:srgbClr val="000000"/>
                          </a:solidFill>
                          <a:effectLst/>
                          <a:latin typeface="Calibri" charset="0"/>
                        </a:rPr>
                        <a:t>Olsen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18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cxnSp>
        <p:nvCxnSpPr>
          <p:cNvPr id="11" name="Straight Connector 10"/>
          <p:cNvCxnSpPr>
            <a:endCxn id="7" idx="1"/>
          </p:cNvCxnSpPr>
          <p:nvPr/>
        </p:nvCxnSpPr>
        <p:spPr>
          <a:xfrm>
            <a:off x="2412238" y="4156794"/>
            <a:ext cx="2974275"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a:endCxn id="9" idx="1"/>
          </p:cNvCxnSpPr>
          <p:nvPr/>
        </p:nvCxnSpPr>
        <p:spPr>
          <a:xfrm>
            <a:off x="2412238" y="5266944"/>
            <a:ext cx="2974274" cy="788307"/>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2471133" y="6242478"/>
            <a:ext cx="2915379" cy="1554931"/>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803830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endParaRPr lang="nb-NO" sz="10000" dirty="0">
              <a:solidFill>
                <a:srgbClr val="17BDB4"/>
              </a:solidFill>
              <a:latin typeface="Calibri" charset="0"/>
              <a:ea typeface="Calibri" charset="0"/>
              <a:cs typeface="Calibri" charset="0"/>
            </a:endParaRPr>
          </a:p>
        </p:txBody>
      </p:sp>
      <p:sp>
        <p:nvSpPr>
          <p:cNvPr id="5" name="TextBox 4"/>
          <p:cNvSpPr txBox="1"/>
          <p:nvPr/>
        </p:nvSpPr>
        <p:spPr>
          <a:xfrm flipH="1">
            <a:off x="1146887" y="2885442"/>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user_by_id</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
        <p:nvSpPr>
          <p:cNvPr id="6" name="TextBox 5"/>
          <p:cNvSpPr txBox="1"/>
          <p:nvPr/>
        </p:nvSpPr>
        <p:spPr>
          <a:xfrm flipH="1">
            <a:off x="1146887" y="8319009"/>
            <a:ext cx="10923193" cy="4482591"/>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1"/>
                </a:solidFill>
                <a:latin typeface="Consolas" charset="0"/>
                <a:ea typeface="Consolas" charset="0"/>
                <a:cs typeface="Consolas" charset="0"/>
              </a:rPr>
              <a:t>CREATE TABLE </a:t>
            </a:r>
            <a:r>
              <a:rPr lang="en-US" sz="3500" b="1" dirty="0" err="1" smtClean="0">
                <a:solidFill>
                  <a:schemeClr val="bg1"/>
                </a:solidFill>
                <a:latin typeface="Consolas" charset="0"/>
                <a:ea typeface="Consolas" charset="0"/>
                <a:cs typeface="Consolas" charset="0"/>
              </a:rPr>
              <a:t>user_by_lastname</a:t>
            </a:r>
            <a:r>
              <a:rPr lang="en-US" sz="3500" dirty="0" smtClean="0">
                <a:solidFill>
                  <a:schemeClr val="bg1"/>
                </a:solidFill>
                <a:latin typeface="Consolas" charset="0"/>
                <a:ea typeface="Consolas" charset="0"/>
                <a:cs typeface="Consolas" charset="0"/>
              </a:rPr>
              <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a:t>
            </a:r>
            <a:br>
              <a:rPr lang="en-US" sz="3500" dirty="0" smtClean="0">
                <a:solidFill>
                  <a:schemeClr val="bg1"/>
                </a:solidFill>
                <a:latin typeface="Consolas" charset="0"/>
                <a:ea typeface="Consolas" charset="0"/>
                <a:cs typeface="Consolas" charset="0"/>
              </a:rPr>
            </a:br>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user_id</a:t>
            </a:r>
            <a:r>
              <a:rPr lang="en-US" sz="3500" dirty="0" smtClean="0">
                <a:solidFill>
                  <a:schemeClr val="bg1"/>
                </a:solidFill>
                <a:latin typeface="Consolas" charset="0"/>
                <a:ea typeface="Consolas" charset="0"/>
                <a:cs typeface="Consolas" charset="0"/>
              </a:rPr>
              <a:t>   INT,</a:t>
            </a:r>
          </a:p>
          <a:p>
            <a:pPr algn="l"/>
            <a:r>
              <a:rPr lang="en-US" sz="3500" dirty="0" smtClean="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TEXT,</a:t>
            </a:r>
          </a:p>
          <a:p>
            <a:pPr algn="l"/>
            <a:r>
              <a:rPr lang="en-US" sz="3500" dirty="0">
                <a:solidFill>
                  <a:schemeClr val="bg1"/>
                </a:solidFill>
                <a:latin typeface="Consolas" charset="0"/>
                <a:ea typeface="Consolas" charset="0"/>
                <a:cs typeface="Consolas" charset="0"/>
              </a:rPr>
              <a:t>	</a:t>
            </a:r>
            <a:r>
              <a:rPr lang="en-US" sz="3500" dirty="0" smtClean="0">
                <a:solidFill>
                  <a:schemeClr val="bg1"/>
                </a:solidFill>
                <a:latin typeface="Consolas" charset="0"/>
                <a:ea typeface="Consolas" charset="0"/>
                <a:cs typeface="Consolas" charset="0"/>
              </a:rPr>
              <a:t>PRIMARY KEY (</a:t>
            </a:r>
            <a:r>
              <a:rPr lang="en-US" sz="3500" b="1" dirty="0" err="1" smtClean="0">
                <a:solidFill>
                  <a:schemeClr val="bg1"/>
                </a:solidFill>
                <a:latin typeface="Consolas" charset="0"/>
                <a:ea typeface="Consolas" charset="0"/>
                <a:cs typeface="Consolas" charset="0"/>
              </a:rPr>
              <a:t>lastname</a:t>
            </a:r>
            <a:r>
              <a:rPr lang="en-US" sz="3500" dirty="0" smtClean="0">
                <a:solidFill>
                  <a:schemeClr val="bg1"/>
                </a:solidFill>
                <a:latin typeface="Consolas" charset="0"/>
                <a:ea typeface="Consolas" charset="0"/>
                <a:cs typeface="Consolas" charset="0"/>
              </a:rPr>
              <a:t>, </a:t>
            </a:r>
            <a:r>
              <a:rPr lang="en-US" sz="3500" b="1" dirty="0" err="1" smtClean="0">
                <a:solidFill>
                  <a:schemeClr val="bg1"/>
                </a:solidFill>
                <a:latin typeface="Consolas" charset="0"/>
                <a:ea typeface="Consolas" charset="0"/>
                <a:cs typeface="Consolas" charset="0"/>
              </a:rPr>
              <a:t>firstname</a:t>
            </a:r>
            <a:r>
              <a:rPr lang="en-US" sz="3500" dirty="0" smtClean="0">
                <a:solidFill>
                  <a:schemeClr val="bg1"/>
                </a:solidFill>
                <a:latin typeface="Consolas" charset="0"/>
                <a:ea typeface="Consolas" charset="0"/>
                <a:cs typeface="Consolas" charset="0"/>
              </a:rPr>
              <a:t>)</a:t>
            </a:r>
          </a:p>
          <a:p>
            <a:pPr algn="l"/>
            <a:r>
              <a:rPr lang="en-US" sz="3500" dirty="0">
                <a:solidFill>
                  <a:schemeClr val="bg1"/>
                </a:solidFill>
                <a:latin typeface="Consolas" charset="0"/>
                <a:ea typeface="Consolas" charset="0"/>
                <a:cs typeface="Consolas" charset="0"/>
              </a:rPr>
              <a:t>)</a:t>
            </a: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Prosjekt: 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I dag: </a:t>
            </a:r>
            <a:r>
              <a:rPr lang="nb-NO" dirty="0" smtClean="0">
                <a:solidFill>
                  <a:schemeClr val="tx1">
                    <a:lumMod val="95000"/>
                  </a:schemeClr>
                </a:solidFill>
                <a:latin typeface="Calisto MT" charset="0"/>
                <a:ea typeface="Calisto MT" charset="0"/>
                <a:cs typeface="Calisto MT" charset="0"/>
              </a:rPr>
              <a:t>~</a:t>
            </a:r>
            <a:r>
              <a:rPr lang="en-US" dirty="0" smtClean="0">
                <a:solidFill>
                  <a:schemeClr val="tx1">
                    <a:lumMod val="95000"/>
                  </a:schemeClr>
                </a:solidFill>
                <a:latin typeface="Calisto MT" charset="0"/>
                <a:ea typeface="Calisto MT" charset="0"/>
                <a:cs typeface="Calisto MT" charset="0"/>
              </a:rPr>
              <a:t>600 </a:t>
            </a:r>
            <a:r>
              <a:rPr lang="en-US" dirty="0" err="1" smtClean="0">
                <a:solidFill>
                  <a:schemeClr val="tx1">
                    <a:lumMod val="95000"/>
                  </a:schemeClr>
                </a:solidFill>
                <a:latin typeface="Calisto MT" charset="0"/>
                <a:ea typeface="Calisto MT" charset="0"/>
                <a:cs typeface="Calisto MT" charset="0"/>
              </a:rPr>
              <a:t>sensorer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Mål</a:t>
            </a:r>
            <a:r>
              <a:rPr lang="en-US" dirty="0" smtClean="0">
                <a:solidFill>
                  <a:schemeClr val="tx1">
                    <a:lumMod val="95000"/>
                  </a:schemeClr>
                </a:solidFill>
                <a:latin typeface="Calisto MT" charset="0"/>
                <a:ea typeface="Calisto MT" charset="0"/>
                <a:cs typeface="Calisto MT" charset="0"/>
              </a:rPr>
              <a:t>: </a:t>
            </a:r>
            <a:r>
              <a:rPr lang="en-US" dirty="0">
                <a:solidFill>
                  <a:schemeClr val="tx1">
                    <a:lumMod val="95000"/>
                  </a:schemeClr>
                </a:solidFill>
                <a:latin typeface="Calisto MT" charset="0"/>
                <a:ea typeface="Calisto MT" charset="0"/>
                <a:cs typeface="Calisto MT" charset="0"/>
              </a:rPr>
              <a:t>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a:solidFill>
                  <a:srgbClr val="17BDB4"/>
                </a:solidFill>
                <a:latin typeface="Calibri" charset="0"/>
                <a:ea typeface="Calibri" charset="0"/>
                <a:cs typeface="Calibri" charset="0"/>
              </a:rPr>
              <a:t>u</a:t>
            </a:r>
            <a:r>
              <a:rPr lang="nb-NO" sz="10000" dirty="0" err="1" smtClean="0">
                <a:solidFill>
                  <a:srgbClr val="17BDB4"/>
                </a:solidFill>
                <a:latin typeface="Calibri" charset="0"/>
                <a:ea typeface="Calibri" charset="0"/>
                <a:cs typeface="Calibri" charset="0"/>
              </a:rPr>
              <a:t>ser_by_lastname</a:t>
            </a:r>
            <a:endParaRPr lang="nb-NO" sz="10000" dirty="0">
              <a:solidFill>
                <a:srgbClr val="17BDB4"/>
              </a:solidFill>
              <a:latin typeface="Calibri" charset="0"/>
              <a:ea typeface="Calibri" charset="0"/>
              <a:cs typeface="Calibri" charset="0"/>
            </a:endParaRPr>
          </a:p>
        </p:txBody>
      </p:sp>
      <p:sp>
        <p:nvSpPr>
          <p:cNvPr id="7" name="Rectangle 6"/>
          <p:cNvSpPr>
            <a:spLocks noChangeAspect="1"/>
          </p:cNvSpPr>
          <p:nvPr/>
        </p:nvSpPr>
        <p:spPr>
          <a:xfrm>
            <a:off x="415367" y="386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Nordmann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10870632"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Ola</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5794056" y="386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Kari</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10870632"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5794056" y="494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4" name="Rectangle 13"/>
          <p:cNvSpPr>
            <a:spLocks noChangeAspect="1"/>
          </p:cNvSpPr>
          <p:nvPr/>
        </p:nvSpPr>
        <p:spPr>
          <a:xfrm>
            <a:off x="415367" y="71067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Olsen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16" name="Rectangle 15"/>
          <p:cNvSpPr>
            <a:spLocks noChangeAspect="1"/>
          </p:cNvSpPr>
          <p:nvPr/>
        </p:nvSpPr>
        <p:spPr>
          <a:xfrm>
            <a:off x="5794056" y="71067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Ole</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8" name="Rectangle 17"/>
          <p:cNvSpPr>
            <a:spLocks noChangeAspect="1"/>
          </p:cNvSpPr>
          <p:nvPr/>
        </p:nvSpPr>
        <p:spPr>
          <a:xfrm>
            <a:off x="5794056" y="81867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3</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cxnSp>
        <p:nvCxnSpPr>
          <p:cNvPr id="3" name="Straight Connector 2"/>
          <p:cNvCxnSpPr>
            <a:stCxn id="7" idx="3"/>
          </p:cNvCxnSpPr>
          <p:nvPr/>
        </p:nvCxnSpPr>
        <p:spPr>
          <a:xfrm>
            <a:off x="3840480" y="4946764"/>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3840480" y="8155128"/>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953356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922256" y="-129977"/>
            <a:ext cx="8037689" cy="4521200"/>
          </a:xfrm>
          <a:prstGeom prst="rect">
            <a:avLst/>
          </a:prstGeom>
        </p:spPr>
      </p:pic>
      <p:sp>
        <p:nvSpPr>
          <p:cNvPr id="5" name="TextBox 4"/>
          <p:cNvSpPr txBox="1"/>
          <p:nvPr/>
        </p:nvSpPr>
        <p:spPr>
          <a:xfrm>
            <a:off x="10315156" y="12797337"/>
            <a:ext cx="797284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smtClean="0">
                <a:latin typeface="Calibri" charset="0"/>
                <a:ea typeface="Calibri" charset="0"/>
                <a:cs typeface="Calibri" charset="0"/>
              </a:rPr>
              <a:t>media.netflix.com</a:t>
            </a:r>
            <a:r>
              <a:rPr lang="en-US" sz="3000" dirty="0" smtClean="0">
                <a:latin typeface="Calibri" charset="0"/>
                <a:ea typeface="Calibri" charset="0"/>
                <a:cs typeface="Calibri" charset="0"/>
              </a:rPr>
              <a:t>/en/company-assets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6" name="TextBox 5"/>
          <p:cNvSpPr txBox="1"/>
          <p:nvPr/>
        </p:nvSpPr>
        <p:spPr>
          <a:xfrm>
            <a:off x="705854" y="4391223"/>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2.500+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Visningshistorikk</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m.m.</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En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første</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å</a:t>
            </a:r>
            <a:r>
              <a:rPr lang="en-US" dirty="0" smtClean="0">
                <a:solidFill>
                  <a:schemeClr val="tx1">
                    <a:lumMod val="95000"/>
                  </a:schemeClr>
                </a:solidFill>
                <a:latin typeface="Calisto MT" charset="0"/>
                <a:ea typeface="Calisto MT" charset="0"/>
                <a:cs typeface="Calisto MT" charset="0"/>
              </a:rPr>
              <a:t> ta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bruk</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6" name="TextBox 5"/>
          <p:cNvSpPr txBox="1"/>
          <p:nvPr/>
        </p:nvSpPr>
        <p:spPr>
          <a:xfrm>
            <a:off x="10896653" y="12870489"/>
            <a:ext cx="6623251"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n-US" sz="3000" dirty="0">
                <a:latin typeface="Calibri" charset="0"/>
                <a:ea typeface="Calibri" charset="0"/>
                <a:cs typeface="Calibri" charset="0"/>
              </a:rPr>
              <a:t>https://</a:t>
            </a:r>
            <a:r>
              <a:rPr lang="en-US" sz="3000" dirty="0" err="1">
                <a:latin typeface="Calibri" charset="0"/>
                <a:ea typeface="Calibri" charset="0"/>
                <a:cs typeface="Calibri" charset="0"/>
              </a:rPr>
              <a:t>press.spotify.com</a:t>
            </a:r>
            <a:r>
              <a:rPr lang="en-US" sz="3000" dirty="0">
                <a:latin typeface="Calibri" charset="0"/>
                <a:ea typeface="Calibri" charset="0"/>
                <a:cs typeface="Calibri" charset="0"/>
              </a:rPr>
              <a:t>/</a:t>
            </a:r>
            <a:r>
              <a:rPr lang="en-US" sz="3000" dirty="0" err="1">
                <a:latin typeface="Calibri" charset="0"/>
                <a:ea typeface="Calibri" charset="0"/>
                <a:cs typeface="Calibri" charset="0"/>
              </a:rPr>
              <a:t>bo</a:t>
            </a:r>
            <a:r>
              <a:rPr lang="en-US" sz="3000" dirty="0">
                <a:latin typeface="Calibri" charset="0"/>
                <a:ea typeface="Calibri" charset="0"/>
                <a:cs typeface="Calibri" charset="0"/>
              </a:rPr>
              <a:t>/images/</a:t>
            </a:r>
            <a:endParaRPr kumimoji="0" sz="3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pic>
        <p:nvPicPr>
          <p:cNvPr id="4" name="Picture 3"/>
          <p:cNvPicPr>
            <a:picLocks noChangeAspect="1"/>
          </p:cNvPicPr>
          <p:nvPr/>
        </p:nvPicPr>
        <p:blipFill>
          <a:blip r:embed="rId3"/>
          <a:stretch>
            <a:fillRect/>
          </a:stretch>
        </p:blipFill>
        <p:spPr>
          <a:xfrm>
            <a:off x="9509760" y="870700"/>
            <a:ext cx="8010144" cy="2404400"/>
          </a:xfrm>
          <a:prstGeom prst="rect">
            <a:avLst/>
          </a:prstGeom>
        </p:spPr>
      </p:pic>
      <p:sp>
        <p:nvSpPr>
          <p:cNvPr id="7" name="TextBox 6"/>
          <p:cNvSpPr txBox="1"/>
          <p:nvPr/>
        </p:nvSpPr>
        <p:spPr>
          <a:xfrm>
            <a:off x="705854" y="4466038"/>
            <a:ext cx="17582146" cy="360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500 – 1000 </a:t>
            </a:r>
            <a:r>
              <a:rPr lang="en-US" dirty="0" err="1" smtClean="0">
                <a:solidFill>
                  <a:schemeClr val="tx1">
                    <a:lumMod val="95000"/>
                  </a:schemeClr>
                </a:solidFill>
                <a:latin typeface="Calisto MT" charset="0"/>
                <a:ea typeface="Calisto MT" charset="0"/>
                <a:cs typeface="Calisto MT" charset="0"/>
              </a:rPr>
              <a:t>noder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produksjon</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Backend </a:t>
            </a:r>
            <a:r>
              <a:rPr lang="en-US" dirty="0" err="1" smtClean="0">
                <a:solidFill>
                  <a:schemeClr val="tx1">
                    <a:lumMod val="95000"/>
                  </a:schemeClr>
                </a:solidFill>
                <a:latin typeface="Calisto MT" charset="0"/>
                <a:ea typeface="Calisto MT" charset="0"/>
                <a:cs typeface="Calisto MT" charset="0"/>
              </a:rPr>
              <a:t>til</a:t>
            </a:r>
            <a:r>
              <a:rPr lang="en-US" dirty="0" smtClean="0">
                <a:solidFill>
                  <a:schemeClr val="tx1">
                    <a:lumMod val="95000"/>
                  </a:schemeClr>
                </a:solidFill>
                <a:latin typeface="Calisto MT" charset="0"/>
                <a:ea typeface="Calisto MT" charset="0"/>
                <a:cs typeface="Calisto MT" charset="0"/>
              </a:rPr>
              <a:t> mange </a:t>
            </a:r>
            <a:r>
              <a:rPr lang="en-US" dirty="0" err="1" smtClean="0">
                <a:solidFill>
                  <a:schemeClr val="tx1">
                    <a:lumMod val="95000"/>
                  </a:schemeClr>
                </a:solidFill>
                <a:latin typeface="Calisto MT" charset="0"/>
                <a:ea typeface="Calisto MT" charset="0"/>
                <a:cs typeface="Calisto MT" charset="0"/>
              </a:rPr>
              <a:t>tjenester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Spillelister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artister</a:t>
            </a:r>
            <a:r>
              <a:rPr lang="en-US" dirty="0" smtClean="0">
                <a:solidFill>
                  <a:schemeClr val="tx1">
                    <a:lumMod val="95000"/>
                  </a:schemeClr>
                </a:solidFill>
                <a:latin typeface="Calisto MT" charset="0"/>
                <a:ea typeface="Calisto MT" charset="0"/>
                <a:cs typeface="Calisto MT" charset="0"/>
              </a:rPr>
              <a:t> du </a:t>
            </a:r>
            <a:r>
              <a:rPr lang="en-US" dirty="0" err="1" smtClean="0">
                <a:solidFill>
                  <a:schemeClr val="tx1">
                    <a:lumMod val="95000"/>
                  </a:schemeClr>
                </a:solidFill>
                <a:latin typeface="Calisto MT" charset="0"/>
                <a:ea typeface="Calisto MT" charset="0"/>
                <a:cs typeface="Calisto MT" charset="0"/>
              </a:rPr>
              <a:t>følger</a:t>
            </a:r>
            <a:r>
              <a:rPr lang="en-US" dirty="0" smtClean="0">
                <a:solidFill>
                  <a:schemeClr val="tx1">
                    <a:lumMod val="95000"/>
                  </a:schemeClr>
                </a:solidFill>
                <a:latin typeface="Calisto MT" charset="0"/>
                <a:ea typeface="Calisto MT" charset="0"/>
                <a:cs typeface="Calisto MT" charset="0"/>
              </a:rPr>
              <a:t>, radio </a:t>
            </a:r>
            <a:r>
              <a:rPr lang="en-US" dirty="0" err="1" smtClean="0">
                <a:solidFill>
                  <a:schemeClr val="tx1">
                    <a:lumMod val="95000"/>
                  </a:schemeClr>
                </a:solidFill>
                <a:latin typeface="Calisto MT" charset="0"/>
                <a:ea typeface="Calisto MT" charset="0"/>
                <a:cs typeface="Calisto MT" charset="0"/>
              </a:rPr>
              <a:t>stasjoner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m.fl</a:t>
            </a:r>
            <a:r>
              <a:rPr lang="en-US" dirty="0" smtClean="0">
                <a:solidFill>
                  <a:schemeClr val="tx1">
                    <a:lumMod val="95000"/>
                  </a:schemeClr>
                </a:solidFill>
                <a:latin typeface="Calisto MT" charset="0"/>
                <a:ea typeface="Calisto MT" charset="0"/>
                <a:cs typeface="Calisto MT" charset="0"/>
              </a:rPr>
              <a:t>.</a:t>
            </a: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96312376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79424" y="640080"/>
            <a:ext cx="3438144" cy="3438144"/>
          </a:xfrm>
          <a:prstGeom prst="rect">
            <a:avLst/>
          </a:prstGeom>
        </p:spPr>
      </p:pic>
      <p:sp>
        <p:nvSpPr>
          <p:cNvPr id="6" name="TextBox 5"/>
          <p:cNvSpPr txBox="1"/>
          <p:nvPr/>
        </p:nvSpPr>
        <p:spPr>
          <a:xfrm>
            <a:off x="705853" y="2359152"/>
            <a:ext cx="17582146" cy="9377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75.000+ </a:t>
            </a:r>
            <a:r>
              <a:rPr lang="en-US" dirty="0" err="1" smtClean="0">
                <a:solidFill>
                  <a:schemeClr val="tx2">
                    <a:lumMod val="10000"/>
                  </a:schemeClr>
                </a:solidFill>
                <a:latin typeface="Calisto MT" charset="0"/>
                <a:ea typeface="Calisto MT" charset="0"/>
                <a:cs typeface="Calisto MT" charset="0"/>
              </a:rPr>
              <a:t>noder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produksjon</a:t>
            </a:r>
            <a:r>
              <a:rPr lang="en-US" dirty="0" smtClean="0">
                <a:solidFill>
                  <a:schemeClr val="tx2">
                    <a:lumMod val="10000"/>
                  </a:schemeClr>
                </a:solidFill>
                <a:latin typeface="Calisto MT" charset="0"/>
                <a:ea typeface="Calisto MT" charset="0"/>
                <a:cs typeface="Calisto MT" charset="0"/>
              </a:rPr>
              <a:t> (September 2014)</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 Petabyte ++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Millioner</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av</a:t>
            </a:r>
            <a:r>
              <a:rPr lang="en-US" dirty="0" smtClean="0">
                <a:solidFill>
                  <a:schemeClr val="tx2">
                    <a:lumMod val="10000"/>
                  </a:schemeClr>
                </a:solidFill>
                <a:latin typeface="Calisto MT" charset="0"/>
                <a:ea typeface="Calisto MT" charset="0"/>
                <a:cs typeface="Calisto MT" charset="0"/>
              </a:rPr>
              <a:t> ops/sec</a:t>
            </a:r>
          </a:p>
          <a:p>
            <a:pPr marL="685800" indent="-685800" algn="l">
              <a:lnSpc>
                <a:spcPct val="150000"/>
              </a:lnSpc>
              <a:buFont typeface="Arial" charset="0"/>
              <a:buChar char="•"/>
            </a:pPr>
            <a:r>
              <a:rPr lang="en-US" dirty="0" smtClean="0">
                <a:solidFill>
                  <a:schemeClr val="tx2">
                    <a:lumMod val="10000"/>
                  </a:schemeClr>
                </a:solidFill>
                <a:latin typeface="Calisto MT" charset="0"/>
                <a:ea typeface="Calisto MT" charset="0"/>
                <a:cs typeface="Calisto MT" charset="0"/>
              </a:rPr>
              <a:t>1.000+ per cluster</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Stille</a:t>
            </a:r>
            <a:r>
              <a:rPr lang="en-US" dirty="0" smtClean="0">
                <a:solidFill>
                  <a:schemeClr val="tx2">
                    <a:lumMod val="10000"/>
                  </a:schemeClr>
                </a:solidFill>
                <a:latin typeface="Calisto MT" charset="0"/>
                <a:ea typeface="Calisto MT" charset="0"/>
                <a:cs typeface="Calisto MT" charset="0"/>
              </a:rPr>
              <a:t> om </a:t>
            </a:r>
            <a:r>
              <a:rPr lang="en-US" dirty="0" err="1" smtClean="0">
                <a:solidFill>
                  <a:schemeClr val="tx2">
                    <a:lumMod val="10000"/>
                  </a:schemeClr>
                </a:solidFill>
                <a:latin typeface="Calisto MT" charset="0"/>
                <a:ea typeface="Calisto MT" charset="0"/>
                <a:cs typeface="Calisto MT" charset="0"/>
              </a:rPr>
              <a:t>bruken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listings (Maps, </a:t>
            </a:r>
            <a:r>
              <a:rPr lang="en-US" dirty="0" err="1" smtClean="0">
                <a:solidFill>
                  <a:schemeClr val="tx2">
                    <a:lumMod val="10000"/>
                  </a:schemeClr>
                </a:solidFill>
                <a:latin typeface="Calisto MT" charset="0"/>
                <a:ea typeface="Calisto MT" charset="0"/>
                <a:cs typeface="Calisto MT" charset="0"/>
              </a:rPr>
              <a:t>iAd</a:t>
            </a:r>
            <a:r>
              <a:rPr lang="en-US" dirty="0" smtClean="0">
                <a:solidFill>
                  <a:schemeClr val="tx2">
                    <a:lumMod val="10000"/>
                  </a:schemeClr>
                </a:solidFill>
                <a:latin typeface="Calisto MT" charset="0"/>
                <a:ea typeface="Calisto MT" charset="0"/>
                <a:cs typeface="Calisto MT" charset="0"/>
              </a:rPr>
              <a:t>, iCloud, iTunes ++)</a:t>
            </a: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Muligens</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iMessage</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pga</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workloaden</a:t>
            </a:r>
            <a:endParaRPr lang="en-US" dirty="0" smtClean="0">
              <a:solidFill>
                <a:schemeClr val="tx2">
                  <a:lumMod val="10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2">
                    <a:lumMod val="10000"/>
                  </a:schemeClr>
                </a:solidFill>
                <a:latin typeface="Calisto MT" charset="0"/>
                <a:ea typeface="Calisto MT" charset="0"/>
                <a:cs typeface="Calisto MT" charset="0"/>
              </a:rPr>
              <a:t>Dominerede</a:t>
            </a:r>
            <a:r>
              <a:rPr lang="en-US" dirty="0" smtClean="0">
                <a:solidFill>
                  <a:schemeClr val="tx2">
                    <a:lumMod val="10000"/>
                  </a:schemeClr>
                </a:solidFill>
                <a:latin typeface="Calisto MT" charset="0"/>
                <a:ea typeface="Calisto MT" charset="0"/>
                <a:cs typeface="Calisto MT" charset="0"/>
              </a:rPr>
              <a:t> DB </a:t>
            </a:r>
            <a:r>
              <a:rPr lang="en-US" dirty="0" err="1" smtClean="0">
                <a:solidFill>
                  <a:schemeClr val="tx2">
                    <a:lumMod val="10000"/>
                  </a:schemeClr>
                </a:solidFill>
                <a:latin typeface="Calisto MT" charset="0"/>
                <a:ea typeface="Calisto MT" charset="0"/>
                <a:cs typeface="Calisto MT" charset="0"/>
              </a:rPr>
              <a:t>basert</a:t>
            </a:r>
            <a:r>
              <a:rPr lang="en-US" dirty="0" smtClean="0">
                <a:solidFill>
                  <a:schemeClr val="tx2">
                    <a:lumMod val="10000"/>
                  </a:schemeClr>
                </a:solidFill>
                <a:latin typeface="Calisto MT" charset="0"/>
                <a:ea typeface="Calisto MT" charset="0"/>
                <a:cs typeface="Calisto MT" charset="0"/>
              </a:rPr>
              <a:t> </a:t>
            </a:r>
            <a:r>
              <a:rPr lang="en-US" dirty="0" err="1" smtClean="0">
                <a:solidFill>
                  <a:schemeClr val="tx2">
                    <a:lumMod val="10000"/>
                  </a:schemeClr>
                </a:solidFill>
                <a:latin typeface="Calisto MT" charset="0"/>
                <a:ea typeface="Calisto MT" charset="0"/>
                <a:cs typeface="Calisto MT" charset="0"/>
              </a:rPr>
              <a:t>på</a:t>
            </a:r>
            <a:r>
              <a:rPr lang="en-US" dirty="0" smtClean="0">
                <a:solidFill>
                  <a:schemeClr val="tx2">
                    <a:lumMod val="10000"/>
                  </a:schemeClr>
                </a:solidFill>
                <a:latin typeface="Calisto MT" charset="0"/>
                <a:ea typeface="Calisto MT" charset="0"/>
                <a:cs typeface="Calisto MT" charset="0"/>
              </a:rPr>
              <a:t> job listing</a:t>
            </a:r>
            <a:endParaRPr lang="en-US" dirty="0" smtClean="0">
              <a:solidFill>
                <a:schemeClr val="tx2">
                  <a:lumMod val="10000"/>
                </a:schemeClr>
              </a:solidFill>
              <a:latin typeface="Calisto MT" charset="0"/>
              <a:ea typeface="Calisto MT" charset="0"/>
              <a:cs typeface="Calisto MT" charset="0"/>
            </a:endParaRPr>
          </a:p>
        </p:txBody>
      </p:sp>
      <p:sp>
        <p:nvSpPr>
          <p:cNvPr id="7" name="TextBox 6"/>
          <p:cNvSpPr txBox="1"/>
          <p:nvPr/>
        </p:nvSpPr>
        <p:spPr>
          <a:xfrm>
            <a:off x="1279934" y="12809528"/>
            <a:ext cx="16433985"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a:solidFill>
                  <a:schemeClr val="tx2">
                    <a:lumMod val="10000"/>
                  </a:schemeClr>
                </a:solidFill>
                <a:latin typeface="Calibri" charset="0"/>
                <a:ea typeface="Calibri" charset="0"/>
                <a:cs typeface="Calibri" charset="0"/>
              </a:rPr>
              <a:t>http://</a:t>
            </a:r>
            <a:r>
              <a:rPr lang="en-US" sz="3000" dirty="0" err="1">
                <a:solidFill>
                  <a:schemeClr val="tx2">
                    <a:lumMod val="10000"/>
                  </a:schemeClr>
                </a:solidFill>
                <a:latin typeface="Calibri" charset="0"/>
                <a:ea typeface="Calibri" charset="0"/>
                <a:cs typeface="Calibri" charset="0"/>
              </a:rPr>
              <a:t>www.apple.com</a:t>
            </a:r>
            <a:r>
              <a:rPr lang="en-US" sz="3000" dirty="0">
                <a:solidFill>
                  <a:schemeClr val="tx2">
                    <a:lumMod val="10000"/>
                  </a:schemeClr>
                </a:solidFill>
                <a:latin typeface="Calibri" charset="0"/>
                <a:ea typeface="Calibri" charset="0"/>
                <a:cs typeface="Calibri" charset="0"/>
              </a:rPr>
              <a:t>/ac/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/2.0/</a:t>
            </a:r>
            <a:r>
              <a:rPr lang="en-US" sz="3000" dirty="0" err="1">
                <a:solidFill>
                  <a:schemeClr val="tx2">
                    <a:lumMod val="10000"/>
                  </a:schemeClr>
                </a:solidFill>
                <a:latin typeface="Calibri" charset="0"/>
                <a:ea typeface="Calibri" charset="0"/>
                <a:cs typeface="Calibri" charset="0"/>
              </a:rPr>
              <a:t>en_US</a:t>
            </a:r>
            <a:r>
              <a:rPr lang="en-US" sz="3000" dirty="0">
                <a:solidFill>
                  <a:schemeClr val="tx2">
                    <a:lumMod val="10000"/>
                  </a:schemeClr>
                </a:solidFill>
                <a:latin typeface="Calibri" charset="0"/>
                <a:ea typeface="Calibri" charset="0"/>
                <a:cs typeface="Calibri" charset="0"/>
              </a:rPr>
              <a:t>/images/ac-</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t>
            </a:r>
            <a:r>
              <a:rPr lang="en-US" sz="3000" dirty="0" err="1">
                <a:solidFill>
                  <a:schemeClr val="tx2">
                    <a:lumMod val="10000"/>
                  </a:schemeClr>
                </a:solidFill>
                <a:latin typeface="Calibri" charset="0"/>
                <a:ea typeface="Calibri" charset="0"/>
                <a:cs typeface="Calibri" charset="0"/>
              </a:rPr>
              <a:t>globalnav</a:t>
            </a:r>
            <a:r>
              <a:rPr lang="en-US" sz="3000" dirty="0">
                <a:solidFill>
                  <a:schemeClr val="tx2">
                    <a:lumMod val="10000"/>
                  </a:schemeClr>
                </a:solidFill>
                <a:latin typeface="Calibri" charset="0"/>
                <a:ea typeface="Calibri" charset="0"/>
                <a:cs typeface="Calibri" charset="0"/>
              </a:rPr>
              <a:t>/apple/</a:t>
            </a:r>
            <a:r>
              <a:rPr lang="en-US" sz="3000" dirty="0" err="1">
                <a:solidFill>
                  <a:schemeClr val="tx2">
                    <a:lumMod val="10000"/>
                  </a:schemeClr>
                </a:solidFill>
                <a:latin typeface="Calibri" charset="0"/>
                <a:ea typeface="Calibri" charset="0"/>
                <a:cs typeface="Calibri" charset="0"/>
              </a:rPr>
              <a:t>image_large.svg</a:t>
            </a:r>
            <a:endParaRPr kumimoji="0" lang="en-US" sz="3000" b="0" i="0" u="none" strike="noStrike" cap="none" spc="0" normalizeH="0" baseline="0" dirty="0">
              <a:ln>
                <a:noFill/>
              </a:ln>
              <a:solidFill>
                <a:schemeClr val="tx2">
                  <a:lumMod val="1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07215781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3574077"/>
            <a:ext cx="17739360" cy="568424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Ikke kun for</a:t>
            </a:r>
            <a:r>
              <a:rPr lang="nb-NO" sz="20000" b="1" dirty="0" smtClean="0">
                <a:solidFill>
                  <a:srgbClr val="17BDB4"/>
                </a:solidFill>
                <a:latin typeface="Calibri" charset="0"/>
                <a:ea typeface="Calibri" charset="0"/>
                <a:cs typeface="Calibri" charset="0"/>
              </a:rPr>
              <a:t/>
            </a:r>
            <a:br>
              <a:rPr lang="nb-NO" sz="20000" b="1" dirty="0" smtClean="0">
                <a:solidFill>
                  <a:srgbClr val="17BDB4"/>
                </a:solidFill>
                <a:latin typeface="Calibri" charset="0"/>
                <a:ea typeface="Calibri" charset="0"/>
                <a:cs typeface="Calibri" charset="0"/>
              </a:rPr>
            </a:br>
            <a:r>
              <a:rPr lang="nb-NO" sz="20000" b="1" dirty="0" smtClean="0">
                <a:solidFill>
                  <a:srgbClr val="17BDB4"/>
                </a:solidFill>
                <a:latin typeface="Calibri" charset="0"/>
                <a:ea typeface="Calibri" charset="0"/>
                <a:cs typeface="Calibri" charset="0"/>
              </a:rPr>
              <a:t>Stor skala</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0525756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Oppsummering</a:t>
            </a:r>
            <a:endParaRPr lang="nb-NO" sz="10000" dirty="0">
              <a:solidFill>
                <a:srgbClr val="17BDB4"/>
              </a:solidFill>
              <a:latin typeface="Calibri" charset="0"/>
              <a:ea typeface="Calibri" charset="0"/>
              <a:cs typeface="Calibri" charset="0"/>
            </a:endParaRPr>
          </a:p>
        </p:txBody>
      </p:sp>
      <p:sp>
        <p:nvSpPr>
          <p:cNvPr id="4" name="TextBox 3"/>
          <p:cNvSpPr txBox="1"/>
          <p:nvPr/>
        </p:nvSpPr>
        <p:spPr>
          <a:xfrm>
            <a:off x="415368" y="2596896"/>
            <a:ext cx="17582146" cy="1040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Basert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på</a:t>
            </a:r>
            <a:r>
              <a:rPr lang="en-US" dirty="0" smtClean="0">
                <a:solidFill>
                  <a:schemeClr val="tx1">
                    <a:lumMod val="95000"/>
                  </a:schemeClr>
                </a:solidFill>
                <a:latin typeface="Calisto MT" charset="0"/>
                <a:ea typeface="Calisto MT" charset="0"/>
                <a:cs typeface="Calisto MT" charset="0"/>
              </a:rPr>
              <a:t> Google </a:t>
            </a:r>
            <a:r>
              <a:rPr lang="en-US" dirty="0" err="1" smtClean="0">
                <a:solidFill>
                  <a:schemeClr val="tx1">
                    <a:lumMod val="95000"/>
                  </a:schemeClr>
                </a:solidFill>
                <a:latin typeface="Calisto MT" charset="0"/>
                <a:ea typeface="Calisto MT" charset="0"/>
                <a:cs typeface="Calisto MT" charset="0"/>
              </a:rPr>
              <a:t>Bigtable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Flere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implementasjoner</a:t>
            </a:r>
            <a:r>
              <a:rPr lang="en-US" dirty="0" smtClean="0">
                <a:solidFill>
                  <a:schemeClr val="tx1">
                    <a:lumMod val="95000"/>
                  </a:schemeClr>
                </a:solidFill>
                <a:latin typeface="Calisto MT" charset="0"/>
                <a:ea typeface="Calisto MT" charset="0"/>
                <a:cs typeface="Calisto MT" charset="0"/>
              </a:rPr>
              <a:t>, Cassandra </a:t>
            </a:r>
            <a:r>
              <a:rPr lang="en-US" dirty="0" err="1" smtClean="0">
                <a:solidFill>
                  <a:schemeClr val="tx1">
                    <a:lumMod val="95000"/>
                  </a:schemeClr>
                </a:solidFill>
                <a:latin typeface="Calisto MT" charset="0"/>
                <a:ea typeface="Calisto MT" charset="0"/>
                <a:cs typeface="Calisto MT" charset="0"/>
              </a:rPr>
              <a:t>mest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kjent</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Distribuert</a:t>
            </a:r>
            <a:endParaRPr lang="en-US" dirty="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No single point of failure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Tunable consistency</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Denormalisere</a:t>
            </a:r>
            <a:r>
              <a:rPr lang="en-US" dirty="0" smtClean="0">
                <a:solidFill>
                  <a:schemeClr val="tx1">
                    <a:lumMod val="95000"/>
                  </a:schemeClr>
                </a:solidFill>
                <a:latin typeface="Calisto MT" charset="0"/>
                <a:ea typeface="Calisto MT" charset="0"/>
                <a:cs typeface="Calisto MT" charset="0"/>
              </a:rPr>
              <a:t>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Ikke</a:t>
            </a:r>
            <a:r>
              <a:rPr lang="en-US" dirty="0" smtClean="0">
                <a:solidFill>
                  <a:schemeClr val="tx1">
                    <a:lumMod val="95000"/>
                  </a:schemeClr>
                </a:solidFill>
                <a:latin typeface="Calisto MT" charset="0"/>
                <a:ea typeface="Calisto MT" charset="0"/>
                <a:cs typeface="Calisto MT" charset="0"/>
              </a:rPr>
              <a:t> kun for </a:t>
            </a:r>
            <a:r>
              <a:rPr lang="en-US" dirty="0" err="1" smtClean="0">
                <a:solidFill>
                  <a:schemeClr val="tx1">
                    <a:lumMod val="95000"/>
                  </a:schemeClr>
                </a:solidFill>
                <a:latin typeface="Calisto MT" charset="0"/>
                <a:ea typeface="Calisto MT" charset="0"/>
                <a:cs typeface="Calisto MT" charset="0"/>
              </a:rPr>
              <a:t>stor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skala</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applikasjoner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258666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rgbClr val="17BDB4"/>
                </a:solidFill>
                <a:latin typeface="Calibri" charset="0"/>
                <a:ea typeface="Calibri" charset="0"/>
                <a:cs typeface="Calibri" charset="0"/>
              </a:rPr>
              <a:t>Takk</a:t>
            </a:r>
            <a:r>
              <a:rPr lang="nb-NO" sz="16000" b="1" dirty="0" smtClean="0">
                <a:solidFill>
                  <a:schemeClr val="bg1"/>
                </a:solidFill>
                <a:latin typeface="Calibri" charset="0"/>
                <a:ea typeface="Calibri" charset="0"/>
                <a:cs typeface="Calibri" charset="0"/>
              </a:rPr>
              <a:t> for meg</a:t>
            </a: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10451567"/>
            <a:ext cx="17739360" cy="291425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lnSpc>
                <a:spcPct val="150000"/>
              </a:lnSpc>
              <a:defRPr sz="20000">
                <a:solidFill>
                  <a:srgbClr val="3EC7C0"/>
                </a:solidFill>
              </a:defRPr>
            </a:pPr>
            <a:r>
              <a:rPr lang="nb-NO" sz="4000" dirty="0" smtClean="0">
                <a:solidFill>
                  <a:schemeClr val="bg1"/>
                </a:solidFill>
                <a:latin typeface="Calibri" charset="0"/>
                <a:ea typeface="Calibri" charset="0"/>
                <a:cs typeface="Calibri" charset="0"/>
              </a:rPr>
              <a:t>Andreas </a:t>
            </a:r>
            <a:r>
              <a:rPr lang="nb-NO" sz="4000" dirty="0" err="1" smtClean="0">
                <a:solidFill>
                  <a:schemeClr val="bg1"/>
                </a:solidFill>
                <a:latin typeface="Calibri" charset="0"/>
                <a:ea typeface="Calibri" charset="0"/>
                <a:cs typeface="Calibri" charset="0"/>
              </a:rPr>
              <a:t>Baakind</a:t>
            </a:r>
            <a:endParaRPr lang="nb-NO" sz="4000" dirty="0" smtClean="0">
              <a:solidFill>
                <a:schemeClr val="bg1"/>
              </a:solidFill>
              <a:latin typeface="Calibri" charset="0"/>
              <a:ea typeface="Calibri" charset="0"/>
              <a:cs typeface="Calibri" charset="0"/>
            </a:endParaRPr>
          </a:p>
          <a:p>
            <a:pPr algn="r">
              <a:lnSpc>
                <a:spcPct val="150000"/>
              </a:lnSpc>
              <a:defRPr sz="20000">
                <a:solidFill>
                  <a:srgbClr val="3EC7C0"/>
                </a:solidFill>
              </a:defRPr>
            </a:pPr>
            <a:r>
              <a:rPr lang="nb-NO" sz="4000" dirty="0" err="1" smtClean="0">
                <a:solidFill>
                  <a:schemeClr val="bg1"/>
                </a:solidFill>
                <a:latin typeface="Calibri" charset="0"/>
                <a:ea typeface="Calibri" charset="0"/>
                <a:cs typeface="Calibri" charset="0"/>
              </a:rPr>
              <a:t>andreas.baakind@bekk.no</a:t>
            </a:r>
            <a:r>
              <a:rPr lang="nb-NO" sz="4000" dirty="0" smtClean="0">
                <a:solidFill>
                  <a:schemeClr val="bg1"/>
                </a:solidFill>
                <a:latin typeface="Calibri" charset="0"/>
                <a:ea typeface="Calibri" charset="0"/>
                <a:cs typeface="Calibri" charset="0"/>
              </a:rPr>
              <a:t/>
            </a:r>
            <a:br>
              <a:rPr lang="nb-NO" sz="4000" dirty="0" smtClean="0">
                <a:solidFill>
                  <a:schemeClr val="bg1"/>
                </a:solidFill>
                <a:latin typeface="Calibri" charset="0"/>
                <a:ea typeface="Calibri" charset="0"/>
                <a:cs typeface="Calibri" charset="0"/>
              </a:rPr>
            </a:br>
            <a:r>
              <a:rPr lang="nb-NO" sz="4000" dirty="0" smtClean="0">
                <a:solidFill>
                  <a:schemeClr val="bg1"/>
                </a:solidFill>
                <a:latin typeface="Calibri" charset="0"/>
                <a:ea typeface="Calibri" charset="0"/>
                <a:cs typeface="Calibri" charset="0"/>
              </a:rPr>
              <a:t>@</a:t>
            </a:r>
            <a:r>
              <a:rPr lang="nb-NO" sz="4000" dirty="0" err="1" smtClean="0">
                <a:solidFill>
                  <a:schemeClr val="bg1"/>
                </a:solidFill>
                <a:latin typeface="Calibri" charset="0"/>
                <a:ea typeface="Calibri" charset="0"/>
                <a:cs typeface="Calibri" charset="0"/>
              </a:rPr>
              <a:t>AndreasBaakind</a:t>
            </a:r>
            <a:endParaRPr lang="nb-NO" sz="4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3274229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Database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a:t>
            </a:r>
            <a:r>
              <a:rPr lang="en-US" dirty="0" smtClean="0">
                <a:solidFill>
                  <a:schemeClr val="tx1">
                    <a:lumMod val="95000"/>
                  </a:schemeClr>
                </a:solidFill>
                <a:latin typeface="Calisto MT" charset="0"/>
                <a:ea typeface="Calisto MT" charset="0"/>
                <a:cs typeface="Calisto MT" charset="0"/>
              </a:rPr>
              <a:t>record store</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Datastore</a:t>
            </a:r>
            <a:r>
              <a:rPr lang="en-US" dirty="0" smtClean="0">
                <a:solidFill>
                  <a:schemeClr val="tx1">
                    <a:lumMod val="95000"/>
                  </a:schemeClr>
                </a:solidFill>
                <a:latin typeface="Calisto MT" charset="0"/>
                <a:ea typeface="Calisto MT" charset="0"/>
                <a:cs typeface="Calisto MT" charset="0"/>
              </a:rPr>
              <a:t> </a:t>
            </a:r>
            <a:r>
              <a:rPr lang="en-US" dirty="0" smtClean="0">
                <a:solidFill>
                  <a:schemeClr val="tx1">
                    <a:lumMod val="95000"/>
                  </a:schemeClr>
                </a:solidFill>
                <a:latin typeface="Calisto MT" charset="0"/>
                <a:ea typeface="Calisto MT" charset="0"/>
                <a:cs typeface="Calisto MT" charset="0"/>
              </a:rPr>
              <a:t>for Big </a:t>
            </a:r>
            <a:r>
              <a:rPr lang="en-US" dirty="0" smtClean="0">
                <a:solidFill>
                  <a:schemeClr val="tx1">
                    <a:lumMod val="95000"/>
                  </a:schemeClr>
                </a:solidFill>
                <a:latin typeface="Calisto MT" charset="0"/>
                <a:ea typeface="Calisto MT" charset="0"/>
                <a:cs typeface="Calisto MT" charset="0"/>
              </a:rPr>
              <a:t>data</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a:solidFill>
                  <a:schemeClr val="tx1">
                    <a:lumMod val="95000"/>
                  </a:schemeClr>
                </a:solidFill>
                <a:latin typeface="Calisto MT" charset="0"/>
                <a:ea typeface="Calisto MT" charset="0"/>
                <a:cs typeface="Calisto MT" charset="0"/>
              </a:rPr>
              <a:t>m</a:t>
            </a:r>
            <a:r>
              <a:rPr lang="en-US" dirty="0" err="1" smtClean="0">
                <a:solidFill>
                  <a:schemeClr val="tx1">
                    <a:lumMod val="95000"/>
                  </a:schemeClr>
                </a:solidFill>
                <a:latin typeface="Calisto MT" charset="0"/>
                <a:ea typeface="Calisto MT" charset="0"/>
                <a:cs typeface="Calisto MT" charset="0"/>
              </a:rPr>
              <a:t>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id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rgbClr val="3E424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1"/>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1"/>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   INT</a:t>
            </a:r>
            <a:r>
              <a:rPr lang="en-US" sz="4000" dirty="0" smtClean="0">
                <a:solidFill>
                  <a:schemeClr val="bg1"/>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timestamp </a:t>
            </a:r>
            <a:r>
              <a:rPr lang="en-US" sz="4000" dirty="0" smtClean="0">
                <a:solidFill>
                  <a:schemeClr val="bg1"/>
                </a:solidFill>
                <a:latin typeface="Consolas" charset="0"/>
                <a:ea typeface="Consolas" charset="0"/>
                <a:cs typeface="Consolas" charset="0"/>
              </a:rPr>
              <a:t>   TIMESTAMP,</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temperature </a:t>
            </a:r>
            <a:r>
              <a:rPr lang="en-US" sz="4000" dirty="0" smtClean="0">
                <a:solidFill>
                  <a:schemeClr val="bg1"/>
                </a:solidFill>
                <a:latin typeface="Consolas" charset="0"/>
                <a:ea typeface="Consolas" charset="0"/>
                <a:cs typeface="Consolas" charset="0"/>
              </a:rPr>
              <a:t> FLOAT,</a:t>
            </a:r>
            <a:endParaRPr lang="en-US" sz="4000" dirty="0" smtClean="0">
              <a:solidFill>
                <a:schemeClr val="bg1"/>
              </a:solidFill>
              <a:latin typeface="Consolas" charset="0"/>
              <a:ea typeface="Consolas" charset="0"/>
              <a:cs typeface="Consolas" charset="0"/>
            </a:endParaRPr>
          </a:p>
          <a:p>
            <a:pPr marL="0" marR="0" indent="0" algn="l" defTabSz="821531" rtl="0" fontAlgn="auto" latinLnBrk="0" hangingPunct="0">
              <a:spcBef>
                <a:spcPts val="0"/>
              </a:spcBef>
              <a:spcAft>
                <a:spcPts val="0"/>
              </a:spcAft>
              <a:buClrTx/>
              <a:buSzTx/>
              <a:buFontTx/>
              <a:buNone/>
              <a:tabLst/>
            </a:pPr>
            <a:r>
              <a:rPr lang="en-US" sz="4000" dirty="0">
                <a:solidFill>
                  <a:schemeClr val="bg1"/>
                </a:solidFill>
                <a:latin typeface="Consolas" charset="0"/>
                <a:ea typeface="Consolas" charset="0"/>
                <a:cs typeface="Consolas" charset="0"/>
              </a:rPr>
              <a:t>	</a:t>
            </a:r>
            <a:r>
              <a:rPr lang="en-US" sz="4000" dirty="0" smtClean="0">
                <a:solidFill>
                  <a:schemeClr val="bg1"/>
                </a:solidFill>
                <a:latin typeface="Consolas" charset="0"/>
                <a:ea typeface="Consolas" charset="0"/>
                <a:cs typeface="Consolas" charset="0"/>
              </a:rPr>
              <a:t>PRIMARY KEY (</a:t>
            </a:r>
            <a:r>
              <a:rPr lang="en-US" sz="4000" dirty="0" err="1" smtClean="0">
                <a:solidFill>
                  <a:schemeClr val="bg1"/>
                </a:solidFill>
                <a:latin typeface="Consolas" charset="0"/>
                <a:ea typeface="Consolas" charset="0"/>
                <a:cs typeface="Consolas" charset="0"/>
              </a:rPr>
              <a:t>sensor_id</a:t>
            </a:r>
            <a:r>
              <a:rPr lang="en-US" sz="4000" dirty="0" smtClean="0">
                <a:solidFill>
                  <a:schemeClr val="bg1"/>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378789" y="10852780"/>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a:solidFill>
                  <a:schemeClr val="tx2">
                    <a:lumMod val="10000"/>
                  </a:schemeClr>
                </a:solidFill>
                <a:latin typeface="+mn-lt"/>
                <a:ea typeface="+mn-ea"/>
                <a:cs typeface="+mn-cs"/>
                <a:sym typeface="Helvetica Light"/>
              </a:rPr>
              <a:t>1</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834821"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758245"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911397" y="10852780"/>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834821"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758245"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911397" y="11932780"/>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705854" y="4391223"/>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7223</TotalTime>
  <Words>3611</Words>
  <Application>Microsoft Macintosh PowerPoint</Application>
  <PresentationFormat>Custom</PresentationFormat>
  <Paragraphs>443</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147</cp:revision>
  <dcterms:modified xsi:type="dcterms:W3CDTF">2016-05-03T19:33:17Z</dcterms:modified>
</cp:coreProperties>
</file>